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396" r:id="rId2"/>
    <p:sldId id="256" r:id="rId3"/>
    <p:sldId id="257" r:id="rId4"/>
    <p:sldId id="397" r:id="rId5"/>
    <p:sldId id="398" r:id="rId6"/>
    <p:sldId id="399" r:id="rId7"/>
    <p:sldId id="258" r:id="rId8"/>
    <p:sldId id="262" r:id="rId9"/>
    <p:sldId id="263" r:id="rId10"/>
    <p:sldId id="264" r:id="rId11"/>
    <p:sldId id="303" r:id="rId12"/>
    <p:sldId id="403" r:id="rId13"/>
    <p:sldId id="404" r:id="rId14"/>
    <p:sldId id="405" r:id="rId15"/>
    <p:sldId id="302" r:id="rId16"/>
    <p:sldId id="265" r:id="rId17"/>
    <p:sldId id="401" r:id="rId18"/>
    <p:sldId id="402" r:id="rId19"/>
    <p:sldId id="2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78"/>
    <a:srgbClr val="E9EBF6"/>
    <a:srgbClr val="CFD5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62"/>
    <p:restoredTop sz="94722"/>
  </p:normalViewPr>
  <p:slideViewPr>
    <p:cSldViewPr snapToGrid="0" snapToObjects="1">
      <p:cViewPr>
        <p:scale>
          <a:sx n="103" d="100"/>
          <a:sy n="103" d="100"/>
        </p:scale>
        <p:origin x="101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1AA79-2A63-0748-AE4B-D95685E6F187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08843-5D9D-DF49-9D10-2C26011B8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203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08843-5D9D-DF49-9D10-2C26011B82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894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08843-5D9D-DF49-9D10-2C26011B823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09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E8388-48B1-7E4D-B9A6-EA7A16CAF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EB8CCA-4E5D-174E-9814-1006F93B65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1CEE3-AA41-494B-9720-B65052467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314E7-F942-1B45-BA8E-704BB941F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72D40-FAC2-6146-85DA-871B3665D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86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1EC37-BF59-1949-B099-59F2294CF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029620-0800-AC43-80E7-2BA8CBE1C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F2C79-3C22-5A44-A84A-A4C850A3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CC11A-6027-1749-911A-B26A963AC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F4959-0B3F-4648-8741-AAD231BC6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CAA557-76EA-9A4A-8D4D-F2BAB8797E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A1386F-C3A0-7E43-9546-CEA06B1E7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3FC47-4F23-784F-A565-92DE4FA82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8FF45-CE55-B141-BE98-CC1DA641D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121B3-D992-6243-A6D1-57C917E65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39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7C51E-8396-BE4C-98BC-010952FD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F2696-ED24-1E45-9D95-212C47EF8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321AF0-AA88-B945-915D-A9419B1B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FEACA-21AC-B549-95A4-5F557E591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73B9A-4BDD-E74B-8D8D-BBAFEBAD6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06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0F708-203B-D448-9BFE-3A14BF119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07FB1-0646-9343-8E0D-4CB241580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1BC88-A892-4A40-9115-067059E3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8525B-BD71-DA48-9C11-6508CE20C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09AF6-A911-8D43-8EEC-C9FBF2495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64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26E58-80EE-7D44-B52B-0AA696568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E80F5-F268-D64A-A454-5955F8C2AF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973912-B8F0-1944-AA90-8BBE639273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A3D7A7-FF99-8B49-AF14-0C95DA72F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639669-84AB-C543-BF20-D67DE1003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654D1-BDF8-0A4F-9C3A-946F6892F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1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D9F6A-82AE-144E-841B-C91EE8BA2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A660B-6995-CC4E-98BC-932A6CCEF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A7477-2C88-EE42-8F45-F7DAED4B4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46609-590F-A44C-88D1-9211EAA184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C7ACA9-C8C4-AF40-9B35-D75C0C651A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4DBBBF-65D0-7B42-9D29-AA7A77374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3F50E0-B714-5443-A4AD-18C10F0AC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C2379F-01C0-E64E-B89C-D128A7A99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4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80E8-0BF7-5F44-8802-BA15E0F5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AE3DE0-15E0-D548-AFD9-7D494CD13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571D12-C8DD-364A-BD84-628DBE88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8A6AF-3D89-7343-9C67-D09307E8D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246C89-B7C0-704B-8768-3E2C016D6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E868C9-2793-4545-9206-BEEB5294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BB53BB-CB78-5548-8336-C34C02B19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405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A336-A675-3E44-9179-7D9095894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CA179-B52D-9747-8B48-A63079FAD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925214-FC9F-8740-A619-0CBAD0D2E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BA2B57-6707-D544-97B5-E991A7835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9929A4-0B05-D843-B56A-1B75CA2DD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98982E-B00E-7B45-86ED-68BDD6F01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292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48AB-F47D-4543-8A13-74A79AC6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79A93D-0E64-CE41-943D-0E0EDDA6BB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541429-12CE-3744-BFBA-514F6B2C8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161F1D-F07C-074B-A42C-7F8594DB3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8C02F-9C51-B949-9CAC-9DE89FFBB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ACC97F-B5FE-0E4A-AC7F-6F6EFAB89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04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8C0287-CA77-FF44-B9C8-05BC3F131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7AA02-CFE3-9A42-AB1E-84663BA12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FCC1C-A6FD-8D48-9409-5B250BC2D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16F4C-C331-6548-96FB-81D0C6C1BA52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4D821-F122-D34E-A7BB-3470EFE2C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060BC-60F9-8646-AF98-3DE57F6D3C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F88F7-10F9-8847-B77D-4713D8CB3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02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19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12" Type="http://schemas.openxmlformats.org/officeDocument/2006/relationships/image" Target="../media/image18.emf"/><Relationship Id="rId2" Type="http://schemas.openxmlformats.org/officeDocument/2006/relationships/image" Target="NUL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emf"/><Relationship Id="rId11" Type="http://schemas.openxmlformats.org/officeDocument/2006/relationships/image" Target="NULL"/><Relationship Id="rId5" Type="http://schemas.openxmlformats.org/officeDocument/2006/relationships/image" Target="../media/image12.emf"/><Relationship Id="rId15" Type="http://schemas.openxmlformats.org/officeDocument/2006/relationships/image" Target="../media/image21.emf"/><Relationship Id="rId10" Type="http://schemas.openxmlformats.org/officeDocument/2006/relationships/image" Target="../media/image17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Relationship Id="rId1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NUL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7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783A2-E6BB-9944-8B2B-28EE0B716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Scheme for constructing clone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030C6-39B4-2940-BE78-D0FFF87C0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Cluster mutations within each presence/absence set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Build trees starting from crude structure based on sample presence/absence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911D1-EE73-204B-99B6-6589261DC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5D04D4-EAF2-6B4C-A9FB-A4B30BC161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02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860"/>
            <a:ext cx="10515600" cy="517377"/>
          </a:xfrm>
        </p:spPr>
        <p:txBody>
          <a:bodyPr>
            <a:noAutofit/>
          </a:bodyPr>
          <a:lstStyle/>
          <a:p>
            <a:r>
              <a:rPr lang="en-US" sz="2800" dirty="0"/>
              <a:t>Adjacency matrix – mutate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C4D56FC-1804-A444-B7D9-19DF3801B733}"/>
              </a:ext>
            </a:extLst>
          </p:cNvPr>
          <p:cNvCxnSpPr>
            <a:cxnSpLocks/>
          </p:cNvCxnSpPr>
          <p:nvPr/>
        </p:nvCxnSpPr>
        <p:spPr>
          <a:xfrm>
            <a:off x="5268410" y="4044657"/>
            <a:ext cx="14468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6C1F4B2-4C6E-5249-9CD3-D0649501204F}"/>
              </a:ext>
            </a:extLst>
          </p:cNvPr>
          <p:cNvSpPr txBox="1"/>
          <p:nvPr/>
        </p:nvSpPr>
        <p:spPr>
          <a:xfrm>
            <a:off x="942370" y="1459734"/>
            <a:ext cx="6870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Randomly pick a column to mutate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Select new possible position to be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D1BD35-30AD-954A-9387-FA35679DA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78" y="2820914"/>
            <a:ext cx="4994192" cy="244748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093CD1B-6DF5-4744-9EEB-1E919BA906CD}"/>
              </a:ext>
            </a:extLst>
          </p:cNvPr>
          <p:cNvGrpSpPr/>
          <p:nvPr/>
        </p:nvGrpSpPr>
        <p:grpSpPr>
          <a:xfrm>
            <a:off x="6863785" y="2766117"/>
            <a:ext cx="4994192" cy="2534339"/>
            <a:chOff x="6863785" y="2632161"/>
            <a:chExt cx="4623981" cy="228657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A681C35-D5B0-4642-A437-161DDDCE86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63785" y="2956583"/>
              <a:ext cx="4623981" cy="19621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5A1117F-7EDC-D546-9ED9-2D2CB42A2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07458" y="2632161"/>
              <a:ext cx="4580308" cy="517377"/>
            </a:xfrm>
            <a:prstGeom prst="rect">
              <a:avLst/>
            </a:prstGeom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6CF15A9C-45C8-9E48-B19D-581C90FB22E9}"/>
              </a:ext>
            </a:extLst>
          </p:cNvPr>
          <p:cNvSpPr/>
          <p:nvPr/>
        </p:nvSpPr>
        <p:spPr>
          <a:xfrm>
            <a:off x="3669175" y="2766117"/>
            <a:ext cx="405114" cy="25022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C7D9F7-BED1-1243-8C96-523493E10261}"/>
              </a:ext>
            </a:extLst>
          </p:cNvPr>
          <p:cNvSpPr/>
          <p:nvPr/>
        </p:nvSpPr>
        <p:spPr>
          <a:xfrm>
            <a:off x="10407569" y="2766117"/>
            <a:ext cx="405114" cy="25022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104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D4F6-58B3-204B-A38A-670A2539C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6717"/>
          </a:xfrm>
        </p:spPr>
        <p:txBody>
          <a:bodyPr>
            <a:normAutofit/>
          </a:bodyPr>
          <a:lstStyle/>
          <a:p>
            <a:r>
              <a:rPr lang="en-US" sz="3200" dirty="0"/>
              <a:t>Tree scoring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1C6EE3B-502F-7547-B1A7-B208F26F77CF}"/>
              </a:ext>
            </a:extLst>
          </p:cNvPr>
          <p:cNvSpPr/>
          <p:nvPr/>
        </p:nvSpPr>
        <p:spPr>
          <a:xfrm>
            <a:off x="681445" y="4752988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C8154A-7BCC-564D-AA23-68E85AE9A5DE}"/>
              </a:ext>
            </a:extLst>
          </p:cNvPr>
          <p:cNvSpPr/>
          <p:nvPr/>
        </p:nvSpPr>
        <p:spPr>
          <a:xfrm>
            <a:off x="2060475" y="4752988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8696D8C-1E68-DF4D-9BAA-AB71F7CC92AF}"/>
              </a:ext>
            </a:extLst>
          </p:cNvPr>
          <p:cNvSpPr/>
          <p:nvPr/>
        </p:nvSpPr>
        <p:spPr>
          <a:xfrm>
            <a:off x="1370960" y="4005518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CD093AC-3A4F-3D49-8017-C7F2DC1FCE42}"/>
              </a:ext>
            </a:extLst>
          </p:cNvPr>
          <p:cNvCxnSpPr>
            <a:stCxn id="8" idx="3"/>
            <a:endCxn id="6" idx="7"/>
          </p:cNvCxnSpPr>
          <p:nvPr/>
        </p:nvCxnSpPr>
        <p:spPr>
          <a:xfrm flipH="1">
            <a:off x="953107" y="4288636"/>
            <a:ext cx="464464" cy="512929"/>
          </a:xfrm>
          <a:prstGeom prst="straightConnector1">
            <a:avLst/>
          </a:prstGeom>
          <a:ln>
            <a:solidFill>
              <a:srgbClr val="A6A6A6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0E6DA5-27D0-5A4B-9428-0278D2ACAEFD}"/>
              </a:ext>
            </a:extLst>
          </p:cNvPr>
          <p:cNvCxnSpPr>
            <a:stCxn id="8" idx="5"/>
            <a:endCxn id="7" idx="1"/>
          </p:cNvCxnSpPr>
          <p:nvPr/>
        </p:nvCxnSpPr>
        <p:spPr>
          <a:xfrm>
            <a:off x="1642622" y="4288636"/>
            <a:ext cx="464464" cy="512929"/>
          </a:xfrm>
          <a:prstGeom prst="straightConnector1">
            <a:avLst/>
          </a:prstGeom>
          <a:ln>
            <a:solidFill>
              <a:srgbClr val="A6A6A6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B969ED6-15D6-EE43-9F25-47DBAB4608B3}"/>
              </a:ext>
            </a:extLst>
          </p:cNvPr>
          <p:cNvCxnSpPr>
            <a:endCxn id="8" idx="0"/>
          </p:cNvCxnSpPr>
          <p:nvPr/>
        </p:nvCxnSpPr>
        <p:spPr>
          <a:xfrm>
            <a:off x="1530096" y="3429000"/>
            <a:ext cx="0" cy="576518"/>
          </a:xfrm>
          <a:prstGeom prst="straightConnector1">
            <a:avLst/>
          </a:prstGeom>
          <a:ln>
            <a:solidFill>
              <a:srgbClr val="A6A6A6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E0D1AB2A-B845-C749-846E-6C0CB3A405D1}"/>
              </a:ext>
            </a:extLst>
          </p:cNvPr>
          <p:cNvSpPr/>
          <p:nvPr/>
        </p:nvSpPr>
        <p:spPr>
          <a:xfrm>
            <a:off x="1380248" y="3102198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B9D0F0D-3579-A248-89E7-2F52F6198078}"/>
              </a:ext>
            </a:extLst>
          </p:cNvPr>
          <p:cNvCxnSpPr/>
          <p:nvPr/>
        </p:nvCxnSpPr>
        <p:spPr>
          <a:xfrm>
            <a:off x="1530096" y="2508979"/>
            <a:ext cx="0" cy="576518"/>
          </a:xfrm>
          <a:prstGeom prst="straightConnector1">
            <a:avLst/>
          </a:prstGeom>
          <a:ln>
            <a:solidFill>
              <a:srgbClr val="A6A6A6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BF264685-198E-BC47-BBBF-FE7C33D03443}"/>
              </a:ext>
            </a:extLst>
          </p:cNvPr>
          <p:cNvSpPr/>
          <p:nvPr/>
        </p:nvSpPr>
        <p:spPr>
          <a:xfrm>
            <a:off x="1380248" y="2182177"/>
            <a:ext cx="318271" cy="3316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9487602-223E-314A-B276-A726284EFA3F}"/>
                  </a:ext>
                </a:extLst>
              </p:cNvPr>
              <p:cNvSpPr txBox="1"/>
              <p:nvPr/>
            </p:nvSpPr>
            <p:spPr>
              <a:xfrm>
                <a:off x="2704011" y="1846584"/>
                <a:ext cx="667798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𝑇𝑟𝑒𝑒</m:t>
                          </m:r>
                        </m:e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∝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𝑇𝑟𝑒𝑒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𝑇𝑟𝑒𝑒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9487602-223E-314A-B276-A726284EFA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4011" y="1846584"/>
                <a:ext cx="6677982" cy="461665"/>
              </a:xfrm>
              <a:prstGeom prst="rect">
                <a:avLst/>
              </a:prstGeom>
              <a:blipFill>
                <a:blip r:embed="rId2"/>
                <a:stretch>
                  <a:fillRect b="-18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E13584E-B946-B346-A9D5-787BFAA0C64F}"/>
                  </a:ext>
                </a:extLst>
              </p:cNvPr>
              <p:cNvSpPr txBox="1"/>
              <p:nvPr/>
            </p:nvSpPr>
            <p:spPr>
              <a:xfrm>
                <a:off x="5214182" y="2932158"/>
                <a:ext cx="455208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∩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)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E13584E-B946-B346-A9D5-787BFAA0C6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4182" y="2932158"/>
                <a:ext cx="4552080" cy="461665"/>
              </a:xfrm>
              <a:prstGeom prst="rect">
                <a:avLst/>
              </a:prstGeom>
              <a:blipFill>
                <a:blip r:embed="rId3"/>
                <a:stretch>
                  <a:fillRect t="-5405" r="-1114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FAE9BF4-4385-894C-932D-6822A1188E83}"/>
                  </a:ext>
                </a:extLst>
              </p:cNvPr>
              <p:cNvSpPr txBox="1"/>
              <p:nvPr/>
            </p:nvSpPr>
            <p:spPr>
              <a:xfrm>
                <a:off x="5214182" y="3532567"/>
                <a:ext cx="45926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)</a:t>
                </a: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FAE9BF4-4385-894C-932D-6822A1188E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4182" y="3532567"/>
                <a:ext cx="4592668" cy="461665"/>
              </a:xfrm>
              <a:prstGeom prst="rect">
                <a:avLst/>
              </a:prstGeom>
              <a:blipFill>
                <a:blip r:embed="rId4"/>
                <a:stretch>
                  <a:fillRect t="-5263" r="-1105" b="-26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F200099-F96C-5444-B69B-91AC211AA17A}"/>
                  </a:ext>
                </a:extLst>
              </p:cNvPr>
              <p:cNvSpPr/>
              <p:nvPr/>
            </p:nvSpPr>
            <p:spPr>
              <a:xfrm>
                <a:off x="5214182" y="2401121"/>
                <a:ext cx="384201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≥(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)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CF200099-F96C-5444-B69B-91AC211AA17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4182" y="2401121"/>
                <a:ext cx="3842014" cy="461665"/>
              </a:xfrm>
              <a:prstGeom prst="rect">
                <a:avLst/>
              </a:prstGeom>
              <a:blipFill>
                <a:blip r:embed="rId5"/>
                <a:stretch>
                  <a:fillRect t="-5405" r="-1320" b="-29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F2A4076-2C02-184B-B345-324CFCB5C42B}"/>
              </a:ext>
            </a:extLst>
          </p:cNvPr>
          <p:cNvCxnSpPr/>
          <p:nvPr/>
        </p:nvCxnSpPr>
        <p:spPr>
          <a:xfrm flipV="1">
            <a:off x="8055980" y="1907316"/>
            <a:ext cx="1169043" cy="3637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051068-2B59-C048-B734-C0731E25A7CD}"/>
                  </a:ext>
                </a:extLst>
              </p:cNvPr>
              <p:cNvSpPr txBox="1"/>
              <p:nvPr/>
            </p:nvSpPr>
            <p:spPr>
              <a:xfrm>
                <a:off x="6043002" y="4616899"/>
                <a:ext cx="28701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Frequency in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r>
                  <a:rPr lang="en-US" dirty="0"/>
                  <a:t> MCMC chain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6051068-2B59-C048-B734-C0731E25A7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43002" y="4616899"/>
                <a:ext cx="2870145" cy="369332"/>
              </a:xfrm>
              <a:prstGeom prst="rect">
                <a:avLst/>
              </a:prstGeom>
              <a:blipFill>
                <a:blip r:embed="rId6"/>
                <a:stretch>
                  <a:fillRect l="-1762" t="-6667" r="-441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C7D57E3-89EA-3349-A3A3-D41A1CE8FC83}"/>
              </a:ext>
            </a:extLst>
          </p:cNvPr>
          <p:cNvCxnSpPr/>
          <p:nvPr/>
        </p:nvCxnSpPr>
        <p:spPr>
          <a:xfrm flipH="1" flipV="1">
            <a:off x="6667018" y="4017732"/>
            <a:ext cx="289367" cy="527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5694C16-0E06-8945-9C0E-821F893F0532}"/>
              </a:ext>
            </a:extLst>
          </p:cNvPr>
          <p:cNvCxnSpPr/>
          <p:nvPr/>
        </p:nvCxnSpPr>
        <p:spPr>
          <a:xfrm flipV="1">
            <a:off x="7743463" y="4041881"/>
            <a:ext cx="231494" cy="503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820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DDAA5-F9CF-BC4F-BBE6-D24AE2FE5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8194"/>
          </a:xfrm>
        </p:spPr>
        <p:txBody>
          <a:bodyPr>
            <a:normAutofit/>
          </a:bodyPr>
          <a:lstStyle/>
          <a:p>
            <a:r>
              <a:rPr lang="en-US" sz="2800" dirty="0"/>
              <a:t>Scoring function is not great…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7587E9-94CA-FE4A-97AE-7104AB8B3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40" y="2298357"/>
            <a:ext cx="5959960" cy="33981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0A3608-BE21-734F-BC24-0166C972C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758" y="2298357"/>
            <a:ext cx="5181115" cy="26690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5A50E7-BC81-7545-90F0-2D41B34153AB}"/>
              </a:ext>
            </a:extLst>
          </p:cNvPr>
          <p:cNvSpPr txBox="1"/>
          <p:nvPr/>
        </p:nvSpPr>
        <p:spPr>
          <a:xfrm>
            <a:off x="7509991" y="5090983"/>
            <a:ext cx="38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scoring adjacency matrix (p=0.156)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ECA4DC-B9C2-AB44-AE2A-3ED0482450F7}"/>
              </a:ext>
            </a:extLst>
          </p:cNvPr>
          <p:cNvSpPr txBox="1"/>
          <p:nvPr/>
        </p:nvSpPr>
        <p:spPr>
          <a:xfrm>
            <a:off x="8317904" y="6123542"/>
            <a:ext cx="3035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*true adjacency matrix p=0.04</a:t>
            </a:r>
          </a:p>
        </p:txBody>
      </p:sp>
    </p:spTree>
    <p:extLst>
      <p:ext uri="{BB962C8B-B14F-4D97-AF65-F5344CB8AC3E}">
        <p14:creationId xmlns:p14="http://schemas.microsoft.com/office/powerpoint/2010/main" val="1464327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7749-4E91-3340-99E3-0DE723B2E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Tree scoring in SCHISM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F7CBC6A-303D-A24F-862B-3E1A7857BE81}"/>
              </a:ext>
            </a:extLst>
          </p:cNvPr>
          <p:cNvGrpSpPr/>
          <p:nvPr/>
        </p:nvGrpSpPr>
        <p:grpSpPr>
          <a:xfrm>
            <a:off x="5879278" y="2716235"/>
            <a:ext cx="4646710" cy="2800599"/>
            <a:chOff x="1056640" y="2301966"/>
            <a:chExt cx="4646710" cy="280059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32F4682-EC68-7E45-A92E-867A6B2F8BB4}"/>
                    </a:ext>
                  </a:extLst>
                </p:cNvPr>
                <p:cNvSpPr txBox="1"/>
                <p:nvPr/>
              </p:nvSpPr>
              <p:spPr>
                <a:xfrm>
                  <a:off x="1056640" y="2301966"/>
                  <a:ext cx="4452822" cy="5847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𝑇𝐶</m:t>
                        </m:r>
                        <m:d>
                          <m:d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𝑀𝐶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32F4682-EC68-7E45-A92E-867A6B2F8BB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56640" y="2301966"/>
                  <a:ext cx="4452822" cy="584775"/>
                </a:xfrm>
                <a:prstGeom prst="rect">
                  <a:avLst/>
                </a:prstGeom>
                <a:blipFill>
                  <a:blip r:embed="rId2"/>
                  <a:stretch>
                    <a:fillRect r="-568" b="-1914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3C87ECF-1EC9-5F4F-9A25-2B6384A7378B}"/>
                </a:ext>
              </a:extLst>
            </p:cNvPr>
            <p:cNvSpPr/>
            <p:nvPr/>
          </p:nvSpPr>
          <p:spPr>
            <a:xfrm>
              <a:off x="1151364" y="2936689"/>
              <a:ext cx="801823" cy="64633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dirty="0"/>
                <a:t>Tree </a:t>
              </a:r>
            </a:p>
            <a:p>
              <a:pPr algn="ctr"/>
              <a:r>
                <a:rPr lang="en-US" dirty="0"/>
                <a:t>fitness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9398911-57DB-C840-A6B9-5067ADC2FDAA}"/>
                </a:ext>
              </a:extLst>
            </p:cNvPr>
            <p:cNvSpPr/>
            <p:nvPr/>
          </p:nvSpPr>
          <p:spPr>
            <a:xfrm>
              <a:off x="2490392" y="2936689"/>
              <a:ext cx="1082669" cy="64633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dirty="0"/>
                <a:t>Topology </a:t>
              </a:r>
            </a:p>
            <a:p>
              <a:pPr algn="ctr"/>
              <a:r>
                <a:rPr lang="en-US" dirty="0"/>
                <a:t>cost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BB00D6F-ABB2-D14C-8A57-C980DC86A556}"/>
                </a:ext>
              </a:extLst>
            </p:cNvPr>
            <p:cNvSpPr/>
            <p:nvPr/>
          </p:nvSpPr>
          <p:spPr>
            <a:xfrm>
              <a:off x="4439267" y="2936689"/>
              <a:ext cx="724878" cy="646331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n-US" dirty="0"/>
                <a:t>Mass </a:t>
              </a:r>
            </a:p>
            <a:p>
              <a:pPr algn="ctr"/>
              <a:r>
                <a:rPr lang="en-US" dirty="0"/>
                <a:t>cost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EF0DE81-BCE0-0449-A241-D4B87C0465F8}"/>
                </a:ext>
              </a:extLst>
            </p:cNvPr>
            <p:cNvSpPr txBox="1"/>
            <p:nvPr/>
          </p:nvSpPr>
          <p:spPr>
            <a:xfrm>
              <a:off x="2130083" y="4179235"/>
              <a:ext cx="180328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Violations of lineage precedence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9FB2FF-8090-0E4B-8D74-613AABDEAD9A}"/>
                </a:ext>
              </a:extLst>
            </p:cNvPr>
            <p:cNvSpPr txBox="1"/>
            <p:nvPr/>
          </p:nvSpPr>
          <p:spPr>
            <a:xfrm>
              <a:off x="3900063" y="4179235"/>
              <a:ext cx="180328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Violations of lineage divergence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5074EDE-206F-8542-B767-950B9CBD8266}"/>
                </a:ext>
              </a:extLst>
            </p:cNvPr>
            <p:cNvCxnSpPr>
              <a:stCxn id="9" idx="0"/>
              <a:endCxn id="7" idx="2"/>
            </p:cNvCxnSpPr>
            <p:nvPr/>
          </p:nvCxnSpPr>
          <p:spPr>
            <a:xfrm flipV="1">
              <a:off x="3031727" y="3583020"/>
              <a:ext cx="0" cy="5962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09958D2-D021-DF43-9AC1-B53F2B3AAB22}"/>
                </a:ext>
              </a:extLst>
            </p:cNvPr>
            <p:cNvCxnSpPr/>
            <p:nvPr/>
          </p:nvCxnSpPr>
          <p:spPr>
            <a:xfrm flipV="1">
              <a:off x="4824242" y="3583020"/>
              <a:ext cx="0" cy="5962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3740CD-4E57-7244-9452-C8818CFA6B3E}"/>
              </a:ext>
            </a:extLst>
          </p:cNvPr>
          <p:cNvGrpSpPr/>
          <p:nvPr/>
        </p:nvGrpSpPr>
        <p:grpSpPr>
          <a:xfrm>
            <a:off x="1172526" y="1981268"/>
            <a:ext cx="3045689" cy="4395933"/>
            <a:chOff x="1032853" y="2677099"/>
            <a:chExt cx="1471383" cy="1996339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1F16866-34B7-0F4F-BC05-3D81C435BD39}"/>
                    </a:ext>
                  </a:extLst>
                </p:cNvPr>
                <p:cNvSpPr txBox="1"/>
                <p:nvPr/>
              </p:nvSpPr>
              <p:spPr>
                <a:xfrm>
                  <a:off x="1032853" y="3567281"/>
                  <a:ext cx="1471383" cy="6422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Lineage precedence </a:t>
                  </a:r>
                </a:p>
                <a:p>
                  <a:pPr algn="ctr"/>
                  <a:r>
                    <a:rPr lang="en-US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rule: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9F5AFF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9F5AFF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9F5AFF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</m:oMath>
                  </a14:m>
                  <a:r>
                    <a:rPr lang="en-U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,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</m:sub>
                      </m:sSub>
                    </m:oMath>
                  </a14:m>
                  <a:endParaRPr lang="en-U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mc:Choice>
          <mc:Fallback xmlns="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1F16866-34B7-0F4F-BC05-3D81C435BD3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2853" y="3567281"/>
                  <a:ext cx="1471383" cy="642293"/>
                </a:xfrm>
                <a:prstGeom prst="rect">
                  <a:avLst/>
                </a:prstGeom>
                <a:blipFill>
                  <a:blip r:embed="rId3"/>
                  <a:stretch>
                    <a:fillRect t="-88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B04791B-66AB-0845-9FD2-D5627B12CEEF}"/>
                    </a:ext>
                  </a:extLst>
                </p:cNvPr>
                <p:cNvSpPr txBox="1"/>
                <p:nvPr/>
              </p:nvSpPr>
              <p:spPr>
                <a:xfrm>
                  <a:off x="1032857" y="4031145"/>
                  <a:ext cx="1471377" cy="6422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Lineage divergence </a:t>
                  </a:r>
                </a:p>
                <a:p>
                  <a:pPr algn="ctr"/>
                  <a:r>
                    <a:rPr lang="en-US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rule: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C0000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i="1">
                          <a:latin typeface="Cambria Math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 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9F5AFF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9F5AFF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9F5AFF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sz="2400">
                          <a:latin typeface="Cambria Math" charset="0"/>
                          <a:ea typeface="Cambria Math" charset="0"/>
                          <a:cs typeface="Cambria Math" charset="0"/>
                        </a:rPr>
                        <m:t>+ </m:t>
                      </m:r>
                      <m:sSub>
                        <m:sSubPr>
                          <m:ctrlPr>
                            <a:rPr lang="en-US" sz="240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i="1">
                              <a:solidFill>
                                <a:srgbClr val="00B05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𝑘</m:t>
                          </m:r>
                        </m:sub>
                      </m:sSub>
                    </m:oMath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3B04791B-66AB-0845-9FD2-D5627B12CEE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32857" y="4031145"/>
                  <a:ext cx="1471377" cy="642293"/>
                </a:xfrm>
                <a:prstGeom prst="rect">
                  <a:avLst/>
                </a:prstGeom>
                <a:blipFill>
                  <a:blip r:embed="rId4"/>
                  <a:stretch>
                    <a:fillRect t="-17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49DD237-6ED0-DC46-B860-9135DDC2CB28}"/>
                </a:ext>
              </a:extLst>
            </p:cNvPr>
            <p:cNvGrpSpPr/>
            <p:nvPr/>
          </p:nvGrpSpPr>
          <p:grpSpPr>
            <a:xfrm>
              <a:off x="1358559" y="2677099"/>
              <a:ext cx="819972" cy="751901"/>
              <a:chOff x="163252" y="32586"/>
              <a:chExt cx="819972" cy="751901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61B5BB7-0B78-7740-93E5-1BE9F1874C71}"/>
                  </a:ext>
                </a:extLst>
              </p:cNvPr>
              <p:cNvSpPr/>
              <p:nvPr/>
            </p:nvSpPr>
            <p:spPr>
              <a:xfrm>
                <a:off x="163252" y="633853"/>
                <a:ext cx="153758" cy="150634"/>
              </a:xfrm>
              <a:prstGeom prst="ellipse">
                <a:avLst/>
              </a:prstGeom>
              <a:solidFill>
                <a:srgbClr val="9F5AFF"/>
              </a:solidFill>
              <a:ln>
                <a:solidFill>
                  <a:srgbClr val="A6A6A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62566315-F366-DE46-B99A-BF89ED0A9BF7}"/>
                  </a:ext>
                </a:extLst>
              </p:cNvPr>
              <p:cNvSpPr/>
              <p:nvPr/>
            </p:nvSpPr>
            <p:spPr>
              <a:xfrm>
                <a:off x="829466" y="633853"/>
                <a:ext cx="153758" cy="150634"/>
              </a:xfrm>
              <a:prstGeom prst="ellipse">
                <a:avLst/>
              </a:prstGeom>
              <a:solidFill>
                <a:srgbClr val="33A02B"/>
              </a:solidFill>
              <a:ln>
                <a:solidFill>
                  <a:srgbClr val="A6A6A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28C91A2D-B10B-1245-A141-84632EDDA333}"/>
                  </a:ext>
                </a:extLst>
              </p:cNvPr>
              <p:cNvSpPr/>
              <p:nvPr/>
            </p:nvSpPr>
            <p:spPr>
              <a:xfrm>
                <a:off x="496359" y="294402"/>
                <a:ext cx="153758" cy="150634"/>
              </a:xfrm>
              <a:prstGeom prst="ellipse">
                <a:avLst/>
              </a:prstGeom>
              <a:solidFill>
                <a:srgbClr val="E31A1B"/>
              </a:solidFill>
              <a:ln>
                <a:solidFill>
                  <a:srgbClr val="A6A6A6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4BB3ABDC-22EE-FD4F-8982-EDB417B3A017}"/>
                  </a:ext>
                </a:extLst>
              </p:cNvPr>
              <p:cNvCxnSpPr>
                <a:stCxn id="20" idx="3"/>
                <a:endCxn id="18" idx="7"/>
              </p:cNvCxnSpPr>
              <p:nvPr/>
            </p:nvCxnSpPr>
            <p:spPr>
              <a:xfrm flipH="1">
                <a:off x="294493" y="422975"/>
                <a:ext cx="224384" cy="232938"/>
              </a:xfrm>
              <a:prstGeom prst="straightConnector1">
                <a:avLst/>
              </a:prstGeom>
              <a:ln>
                <a:solidFill>
                  <a:srgbClr val="A6A6A6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161AAAA1-9E47-5940-9DBF-79214EBADDDD}"/>
                  </a:ext>
                </a:extLst>
              </p:cNvPr>
              <p:cNvCxnSpPr>
                <a:stCxn id="20" idx="5"/>
                <a:endCxn id="19" idx="1"/>
              </p:cNvCxnSpPr>
              <p:nvPr/>
            </p:nvCxnSpPr>
            <p:spPr>
              <a:xfrm>
                <a:off x="627600" y="422975"/>
                <a:ext cx="224384" cy="232938"/>
              </a:xfrm>
              <a:prstGeom prst="straightConnector1">
                <a:avLst/>
              </a:prstGeom>
              <a:ln>
                <a:solidFill>
                  <a:srgbClr val="A6A6A6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E1006EFE-0CD9-E84D-8B75-638DE0F6417D}"/>
                  </a:ext>
                </a:extLst>
              </p:cNvPr>
              <p:cNvCxnSpPr>
                <a:endCxn id="20" idx="0"/>
              </p:cNvCxnSpPr>
              <p:nvPr/>
            </p:nvCxnSpPr>
            <p:spPr>
              <a:xfrm>
                <a:off x="573238" y="32586"/>
                <a:ext cx="0" cy="261816"/>
              </a:xfrm>
              <a:prstGeom prst="straightConnector1">
                <a:avLst/>
              </a:prstGeom>
              <a:ln>
                <a:solidFill>
                  <a:srgbClr val="A6A6A6"/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5FE3DF6A-7382-EE4F-BCA7-94241A3600C8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379509" y="63423"/>
                    <a:ext cx="164580" cy="17375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latin typeface="Cambria Math" charset="0"/>
                            </a:rPr>
                            <m:t>𝑖</m:t>
                          </m:r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5FE3DF6A-7382-EE4F-BCA7-94241A3600C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flipH="1">
                    <a:off x="379509" y="63423"/>
                    <a:ext cx="164580" cy="173750"/>
                  </a:xfrm>
                  <a:prstGeom prst="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1EC58EB8-28DC-CE4A-8DA4-C573C3777CB1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295396" y="367709"/>
                    <a:ext cx="164580" cy="17375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latin typeface="Cambria Math" charset="0"/>
                            </a:rPr>
                            <m:t>𝑗</m:t>
                          </m:r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1EC58EB8-28DC-CE4A-8DA4-C573C3777CB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flipH="1">
                    <a:off x="295396" y="367709"/>
                    <a:ext cx="164580" cy="173750"/>
                  </a:xfrm>
                  <a:prstGeom prst="rect">
                    <a:avLst/>
                  </a:prstGeom>
                  <a:blipFill>
                    <a:blip r:embed="rId6"/>
                    <a:stretch>
                      <a:fillRect b="-3226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A3F90D90-2825-9943-992D-0341BD3FFAE4}"/>
                      </a:ext>
                    </a:extLst>
                  </p:cNvPr>
                  <p:cNvSpPr txBox="1"/>
                  <p:nvPr/>
                </p:nvSpPr>
                <p:spPr>
                  <a:xfrm flipH="1">
                    <a:off x="711842" y="366359"/>
                    <a:ext cx="164580" cy="17375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2000" b="0" i="1" smtClean="0">
                              <a:latin typeface="Cambria Math" charset="0"/>
                            </a:rPr>
                            <m:t>𝑘</m:t>
                          </m:r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A3F90D90-2825-9943-992D-0341BD3FFAE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flipH="1">
                    <a:off x="711842" y="366359"/>
                    <a:ext cx="164580" cy="173750"/>
                  </a:xfrm>
                  <a:prstGeom prst="rect">
                    <a:avLst/>
                  </a:prstGeom>
                  <a:blipFill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</p:spTree>
    <p:extLst>
      <p:ext uri="{BB962C8B-B14F-4D97-AF65-F5344CB8AC3E}">
        <p14:creationId xmlns:p14="http://schemas.microsoft.com/office/powerpoint/2010/main" val="460421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E04AE-D3D9-304F-824F-A75A36923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1373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Topology Cost is the sum of lineage precedence violations across all ancestor-descendant pairs in a tree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5CC2D47-6BB3-8348-B611-2C8D747BEA24}"/>
                  </a:ext>
                </a:extLst>
              </p:cNvPr>
              <p:cNvSpPr txBox="1"/>
              <p:nvPr/>
            </p:nvSpPr>
            <p:spPr>
              <a:xfrm>
                <a:off x="602749" y="2567808"/>
                <a:ext cx="1585883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b="0" i="1" baseline="-25000" smtClean="0">
                          <a:latin typeface="Cambria Math" panose="02040503050406030204" pitchFamily="18" charset="0"/>
                        </a:rPr>
                        <m:t>0 </m:t>
                      </m:r>
                      <m:r>
                        <a:rPr lang="en-US" sz="2400" i="1">
                          <a:latin typeface="Cambria Math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i="1">
                          <a:latin typeface="Cambria Math" charset="0"/>
                        </a:rPr>
                        <m:t>𝑖</m:t>
                      </m:r>
                      <m:r>
                        <a:rPr lang="en-US" sz="2400" i="1">
                          <a:latin typeface="Cambria Math" charset="0"/>
                        </a:rPr>
                        <m:t> →</m:t>
                      </m:r>
                      <m:r>
                        <a:rPr lang="en-US" sz="24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𝑗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B5CC2D47-6BB3-8348-B611-2C8D747BEA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749" y="2567808"/>
                <a:ext cx="1585883" cy="369332"/>
              </a:xfrm>
              <a:prstGeom prst="rect">
                <a:avLst/>
              </a:prstGeom>
              <a:blipFill>
                <a:blip r:embed="rId2"/>
                <a:stretch>
                  <a:fillRect t="-3333" r="-1587" b="-3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" name="Picture 39">
            <a:extLst>
              <a:ext uri="{FF2B5EF4-FFF2-40B4-BE49-F238E27FC236}">
                <a16:creationId xmlns:a16="http://schemas.microsoft.com/office/drawing/2014/main" id="{88142376-3C33-F646-B64E-5D2A3ACAA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927" y="3834658"/>
            <a:ext cx="2387600" cy="5842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0059065-BB52-F748-896E-24997F5DF6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67" t="13378" r="14808" b="19632"/>
          <a:stretch/>
        </p:blipFill>
        <p:spPr>
          <a:xfrm>
            <a:off x="444148" y="4593557"/>
            <a:ext cx="1687221" cy="37433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875ABD7-02DE-D541-95DD-51ED47916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327" y="5149149"/>
            <a:ext cx="2235200" cy="5334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9B770CD-1A2E-424E-8A38-460469B789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008" y="5696034"/>
            <a:ext cx="2032000" cy="482600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CCEA7436-F268-8146-A6C8-E17E49D931B2}"/>
              </a:ext>
            </a:extLst>
          </p:cNvPr>
          <p:cNvGrpSpPr/>
          <p:nvPr/>
        </p:nvGrpSpPr>
        <p:grpSpPr>
          <a:xfrm>
            <a:off x="3679577" y="2458720"/>
            <a:ext cx="3163670" cy="558800"/>
            <a:chOff x="165225" y="5793445"/>
            <a:chExt cx="3163670" cy="558800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B9C3DA3D-467F-5343-9840-41A1ED38F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7295" y="5793445"/>
              <a:ext cx="2641600" cy="55880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57040061-F799-0340-AA60-6D50A6B74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65225" y="5946155"/>
              <a:ext cx="372533" cy="304800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FCA43EB-3011-1647-9179-231ADB3C8E6E}"/>
                </a:ext>
              </a:extLst>
            </p:cNvPr>
            <p:cNvSpPr txBox="1"/>
            <p:nvPr/>
          </p:nvSpPr>
          <p:spPr>
            <a:xfrm>
              <a:off x="479317" y="5842012"/>
              <a:ext cx="2664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:</a:t>
              </a:r>
            </a:p>
          </p:txBody>
        </p:sp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C34CFFAA-CE0D-8444-B1C8-1CD40F9549D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71379" y="3402702"/>
            <a:ext cx="4705131" cy="1054962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93E00B1F-AE4A-944D-835F-4EA79E02314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66767" y="4619683"/>
            <a:ext cx="4114354" cy="1012764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4DCCFCF0-BEEE-CB43-9E26-EBC98946FF0D}"/>
              </a:ext>
            </a:extLst>
          </p:cNvPr>
          <p:cNvSpPr txBox="1"/>
          <p:nvPr/>
        </p:nvSpPr>
        <p:spPr>
          <a:xfrm>
            <a:off x="272754" y="1680476"/>
            <a:ext cx="75546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Violations of lineage precedence are determined by a GLRT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0D33B99-5354-B341-A9ED-F19F628D5B84}"/>
                  </a:ext>
                </a:extLst>
              </p:cNvPr>
              <p:cNvSpPr/>
              <p:nvPr/>
            </p:nvSpPr>
            <p:spPr>
              <a:xfrm>
                <a:off x="1103747" y="2978394"/>
                <a:ext cx="1228541" cy="4247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000" i="1">
                          <a:solidFill>
                            <a:schemeClr val="tx1"/>
                          </a:solidFill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𝐶</m:t>
                          </m:r>
                        </m:e>
                        <m:sub>
                          <m:r>
                            <a:rPr lang="en-US" sz="2000" i="1">
                              <a:solidFill>
                                <a:schemeClr val="tx1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𝑗</m:t>
                          </m:r>
                        </m:sub>
                      </m:sSub>
                      <m:r>
                        <a:rPr lang="en-US" sz="2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charset="0"/>
                          <a:cs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10D33B99-5354-B341-A9ED-F19F628D5B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3747" y="2978394"/>
                <a:ext cx="1228541" cy="424796"/>
              </a:xfrm>
              <a:prstGeom prst="rect">
                <a:avLst/>
              </a:prstGeom>
              <a:blipFill>
                <a:blip r:embed="rId11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5" name="Rectangle 54">
            <a:extLst>
              <a:ext uri="{FF2B5EF4-FFF2-40B4-BE49-F238E27FC236}">
                <a16:creationId xmlns:a16="http://schemas.microsoft.com/office/drawing/2014/main" id="{C36494A0-9E54-C945-BF1F-4BF357D22A99}"/>
              </a:ext>
            </a:extLst>
          </p:cNvPr>
          <p:cNvSpPr/>
          <p:nvPr/>
        </p:nvSpPr>
        <p:spPr>
          <a:xfrm>
            <a:off x="297327" y="2303168"/>
            <a:ext cx="7505553" cy="43719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0A06E9F-8130-2848-B3C3-F46AAE915E58}"/>
              </a:ext>
            </a:extLst>
          </p:cNvPr>
          <p:cNvGrpSpPr/>
          <p:nvPr/>
        </p:nvGrpSpPr>
        <p:grpSpPr>
          <a:xfrm>
            <a:off x="8213717" y="3028783"/>
            <a:ext cx="3675972" cy="3740340"/>
            <a:chOff x="8152031" y="2523301"/>
            <a:chExt cx="3675972" cy="3740340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2646082-39C9-D24A-A776-D7D9EAF174BC}"/>
                </a:ext>
              </a:extLst>
            </p:cNvPr>
            <p:cNvGrpSpPr/>
            <p:nvPr/>
          </p:nvGrpSpPr>
          <p:grpSpPr>
            <a:xfrm>
              <a:off x="8152031" y="2654096"/>
              <a:ext cx="3621870" cy="3609545"/>
              <a:chOff x="4204258" y="2698211"/>
              <a:chExt cx="3807622" cy="3794664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2E11FF78-B8B3-BD40-870E-A0FEB9B7B22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/>
              <a:srcRect r="35626"/>
              <a:stretch/>
            </p:blipFill>
            <p:spPr>
              <a:xfrm>
                <a:off x="4204258" y="2698211"/>
                <a:ext cx="3807622" cy="3563832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0E391B0-1FDB-ED43-9F90-B8EC75C58B22}"/>
                  </a:ext>
                </a:extLst>
              </p:cNvPr>
              <p:cNvSpPr txBox="1"/>
              <p:nvPr/>
            </p:nvSpPr>
            <p:spPr>
              <a:xfrm>
                <a:off x="4204258" y="6262043"/>
                <a:ext cx="2565126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bg1">
                        <a:lumMod val="50000"/>
                      </a:schemeClr>
                    </a:solidFill>
                  </a:rPr>
                  <a:t>Ding et al, Nature (2012) – acute myeloid leukemia</a:t>
                </a:r>
              </a:p>
            </p:txBody>
          </p:sp>
        </p:grp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40E5FEA8-90A8-624E-B28F-22341BC189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83513" t="11683" b="66431"/>
            <a:stretch/>
          </p:blipFill>
          <p:spPr>
            <a:xfrm>
              <a:off x="11278013" y="2523301"/>
              <a:ext cx="549990" cy="601001"/>
            </a:xfrm>
            <a:prstGeom prst="rect">
              <a:avLst/>
            </a:prstGeom>
          </p:spPr>
        </p:pic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EB6358D1-DF90-0246-A97A-B5BD7E225C0B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748892" y="5768145"/>
            <a:ext cx="3547109" cy="835943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FBEBCEA4-6884-324B-A8C3-11CD2B27381D}"/>
              </a:ext>
            </a:extLst>
          </p:cNvPr>
          <p:cNvPicPr>
            <a:picLocks noChangeAspect="1"/>
          </p:cNvPicPr>
          <p:nvPr/>
        </p:nvPicPr>
        <p:blipFill>
          <a:blip r:embed="rId1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425763" y="1917625"/>
            <a:ext cx="3493483" cy="90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9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B1C415-C53F-F540-BF77-2A8F54415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Mass Cost is the total magnitude of violations of the lineage divergence rule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682A665-6327-8F4D-AF33-1C094B4167D9}"/>
              </a:ext>
            </a:extLst>
          </p:cNvPr>
          <p:cNvGrpSpPr/>
          <p:nvPr/>
        </p:nvGrpSpPr>
        <p:grpSpPr>
          <a:xfrm>
            <a:off x="4674955" y="4262298"/>
            <a:ext cx="4613079" cy="1077603"/>
            <a:chOff x="557898" y="3967463"/>
            <a:chExt cx="2025991" cy="107760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61E18216-2EE1-8246-BE29-F245CD87C9F9}"/>
                    </a:ext>
                  </a:extLst>
                </p:cNvPr>
                <p:cNvSpPr txBox="1"/>
                <p:nvPr/>
              </p:nvSpPr>
              <p:spPr>
                <a:xfrm>
                  <a:off x="1459636" y="3967463"/>
                  <a:ext cx="1124253" cy="107760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𝑚𝑐</m:t>
                        </m:r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</m:e>
                        </m:d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= </m:t>
                        </m:r>
                        <m:rad>
                          <m:radPr>
                            <m:degHide m:val="on"/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nary>
                              <m:naryPr>
                                <m:chr m:val="∑"/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𝑠</m:t>
                                </m:r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𝑆</m:t>
                                </m:r>
                              </m:sup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</a:rPr>
                                              <m:t>𝑚𝑐</m:t>
                                            </m:r>
                                          </m:e>
                                          <m:sup>
                                            <m: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</a:rPr>
                                              <m:t>𝑠</m:t>
                                            </m:r>
                                          </m:sup>
                                        </m:sSup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(</m:t>
                                        </m:r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)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2</m:t>
                                    </m:r>
                                  </m:sup>
                                </m:sSup>
                              </m:e>
                            </m:nary>
                          </m:e>
                        </m:rad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61E18216-2EE1-8246-BE29-F245CD87C9F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59636" y="3967463"/>
                  <a:ext cx="1124253" cy="1077603"/>
                </a:xfrm>
                <a:prstGeom prst="rect">
                  <a:avLst/>
                </a:prstGeom>
                <a:blipFill>
                  <a:blip r:embed="rId2"/>
                  <a:stretch>
                    <a:fillRect l="-495" t="-67857" r="-495" b="-11547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AFE0900-6206-3147-9501-0B142E676E17}"/>
                </a:ext>
              </a:extLst>
            </p:cNvPr>
            <p:cNvSpPr txBox="1"/>
            <p:nvPr/>
          </p:nvSpPr>
          <p:spPr>
            <a:xfrm>
              <a:off x="557898" y="4336988"/>
              <a:ext cx="6552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Node mass cost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5286DD5-A78F-7344-9837-586ADAE79301}"/>
              </a:ext>
            </a:extLst>
          </p:cNvPr>
          <p:cNvGrpSpPr/>
          <p:nvPr/>
        </p:nvGrpSpPr>
        <p:grpSpPr>
          <a:xfrm>
            <a:off x="4730739" y="5645257"/>
            <a:ext cx="4489946" cy="707886"/>
            <a:chOff x="-1078548" y="5235162"/>
            <a:chExt cx="4489946" cy="70788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CC6BCAC-E45C-7245-845D-CD853252D609}"/>
                    </a:ext>
                  </a:extLst>
                </p:cNvPr>
                <p:cNvSpPr txBox="1"/>
                <p:nvPr/>
              </p:nvSpPr>
              <p:spPr>
                <a:xfrm>
                  <a:off x="838200" y="5235162"/>
                  <a:ext cx="2573198" cy="70788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𝑀𝐶</m:t>
                        </m:r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𝑇</m:t>
                            </m:r>
                          </m:e>
                        </m:d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= 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 ∈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𝑁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𝑇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𝑚𝑐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1CC6BCAC-E45C-7245-845D-CD853252D60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38200" y="5235162"/>
                  <a:ext cx="2573198" cy="707886"/>
                </a:xfrm>
                <a:prstGeom prst="rect">
                  <a:avLst/>
                </a:prstGeom>
                <a:blipFill>
                  <a:blip r:embed="rId3"/>
                  <a:stretch>
                    <a:fillRect t="-139286" b="-18571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A9C6FB-A239-1E49-80B8-1099697F9112}"/>
                </a:ext>
              </a:extLst>
            </p:cNvPr>
            <p:cNvSpPr txBox="1"/>
            <p:nvPr/>
          </p:nvSpPr>
          <p:spPr>
            <a:xfrm>
              <a:off x="-1078548" y="5375354"/>
              <a:ext cx="14011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Tree mass cost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80A10CB-6831-044A-902C-E3EABCFBB98E}"/>
              </a:ext>
            </a:extLst>
          </p:cNvPr>
          <p:cNvGrpSpPr/>
          <p:nvPr/>
        </p:nvGrpSpPr>
        <p:grpSpPr>
          <a:xfrm>
            <a:off x="4662131" y="2221692"/>
            <a:ext cx="7394888" cy="1551387"/>
            <a:chOff x="-357215" y="2184744"/>
            <a:chExt cx="5603911" cy="155138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758DB3D-02DE-A64A-AEF9-9EA5C899378C}"/>
                    </a:ext>
                  </a:extLst>
                </p:cNvPr>
                <p:cNvSpPr txBox="1"/>
                <p:nvPr/>
              </p:nvSpPr>
              <p:spPr>
                <a:xfrm>
                  <a:off x="1116499" y="2184744"/>
                  <a:ext cx="4130197" cy="155138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𝑚𝑐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𝑠</m:t>
                            </m:r>
                          </m:sup>
                        </m:sSup>
                        <m:d>
                          <m:dPr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  <m:t>𝑛</m:t>
                            </m:r>
                          </m:e>
                        </m:d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charset="0"/>
                          </a:rPr>
                          <m:t>=</m:t>
                        </m:r>
                        <m:d>
                          <m:dPr>
                            <m:begChr m:val="{"/>
                            <m:endChr m:val=""/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  <m:eqArr>
                              <m:eqArr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0,                     </m:t>
                                </m:r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     </m:t>
                                </m:r>
                                <m:sSubSup>
                                  <m:sSubSup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 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𝑝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)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𝑠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≥</m:t>
                                </m:r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𝑞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∈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𝐷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)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𝐶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𝑞</m:t>
                                        </m:r>
                                      </m:sub>
                                      <m:sup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𝑠</m:t>
                                        </m:r>
                                      </m:sup>
                                    </m:sSubSup>
                                  </m:e>
                                </m:nary>
                              </m:e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&amp;</m:t>
                                </m:r>
                                <m:sSubSup>
                                  <m:sSubSup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d>
                                      <m:dPr>
                                        <m:ctrlPr>
                                          <a:rPr lang="en-US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</a:rPr>
                                              <m:t>𝑞</m:t>
                                            </m:r>
                                            <m: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  <m:t>∈</m:t>
                                            </m:r>
                                            <m:r>
                                              <a:rPr lang="en-US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  <a:ea typeface="Cambria Math" charset="0"/>
                                                <a:cs typeface="Cambria Math" charset="0"/>
                                              </a:rPr>
                                              <m:t>𝐷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Cambria Math" charset="0"/>
                                                    <a:cs typeface="Cambria Math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charset="0"/>
                                                    <a:ea typeface="Cambria Math" charset="0"/>
                                                    <a:cs typeface="Cambria Math" charset="0"/>
                                                  </a:rPr>
                                                  <m:t>𝑛</m:t>
                                                </m:r>
                                              </m:e>
                                            </m:d>
                                          </m:sub>
                                          <m:sup/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charset="0"/>
                                                  </a:rPr>
                                                  <m:t>𝐶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charset="0"/>
                                                  </a:rPr>
                                                  <m:t>𝑞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en-US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charset="0"/>
                                                  </a:rPr>
                                                  <m:t>𝑠</m:t>
                                                </m:r>
                                              </m:sup>
                                            </m:sSubSup>
                                          </m:e>
                                        </m:nary>
                                      </m:e>
                                    </m:d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− 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𝑝</m:t>
                                    </m:r>
                                    <m:d>
                                      <m:d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𝑛</m:t>
                                        </m:r>
                                      </m:e>
                                    </m:d>
                                  </m:sub>
                                  <m:sup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𝑠</m:t>
                                    </m:r>
                                  </m:sup>
                                </m:sSubSup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  <m:t>, </m:t>
                                </m:r>
                                <m:sSubSup>
                                  <m:sSubSupPr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0" i="1" smtClean="0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    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𝐶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𝑝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)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𝑠</m:t>
                                    </m:r>
                                  </m:sup>
                                </m:sSub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&lt;</m:t>
                                </m:r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  <m:t>𝑞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∈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𝐷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𝑛</m:t>
                                    </m:r>
                                    <m:r>
                                      <a:rPr lang="en-US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)</m:t>
                                    </m:r>
                                  </m:sub>
                                  <m:sup/>
                                  <m:e>
                                    <m:sSubSup>
                                      <m:sSubSupPr>
                                        <m:ctrlP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𝐶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𝑞</m:t>
                                        </m:r>
                                      </m:sub>
                                      <m:sup>
                                        <m:r>
                                          <a:rPr lang="en-US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  <m:t>𝑠</m:t>
                                        </m:r>
                                      </m:sup>
                                    </m:sSubSup>
                                  </m:e>
                                </m:nary>
                              </m:e>
                            </m:eqArr>
                          </m:e>
                        </m:d>
                      </m:oMath>
                    </m:oMathPara>
                  </a14:m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758DB3D-02DE-A64A-AEF9-9EA5C899378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16499" y="2184744"/>
                  <a:ext cx="4130197" cy="1551387"/>
                </a:xfrm>
                <a:prstGeom prst="rect">
                  <a:avLst/>
                </a:prstGeom>
                <a:blipFill>
                  <a:blip r:embed="rId4"/>
                  <a:stretch>
                    <a:fillRect t="-60163" b="-8130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236EA92-7526-844C-A79B-66F08A898B9D}"/>
                </a:ext>
              </a:extLst>
            </p:cNvPr>
            <p:cNvSpPr txBox="1"/>
            <p:nvPr/>
          </p:nvSpPr>
          <p:spPr>
            <a:xfrm>
              <a:off x="-357215" y="2528121"/>
              <a:ext cx="116579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/>
                <a:t>Node mass cost </a:t>
              </a:r>
              <a:br>
                <a:rPr lang="en-US" sz="1600" dirty="0"/>
              </a:br>
              <a:r>
                <a:rPr lang="en-US" sz="1600" dirty="0"/>
                <a:t>in a specific </a:t>
              </a:r>
              <a:br>
                <a:rPr lang="en-US" sz="1600" dirty="0"/>
              </a:br>
              <a:r>
                <a:rPr lang="en-US" sz="1600" dirty="0"/>
                <a:t>sample 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8C45A99-3949-6D4A-AC87-7F51CAD2E700}"/>
              </a:ext>
            </a:extLst>
          </p:cNvPr>
          <p:cNvGrpSpPr/>
          <p:nvPr/>
        </p:nvGrpSpPr>
        <p:grpSpPr>
          <a:xfrm>
            <a:off x="0" y="2357306"/>
            <a:ext cx="4183900" cy="3095405"/>
            <a:chOff x="7986217" y="3812268"/>
            <a:chExt cx="3392183" cy="250966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1218E2C-DCC1-C845-B5DE-7E0771A34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986217" y="3812268"/>
              <a:ext cx="3392183" cy="2509663"/>
            </a:xfrm>
            <a:prstGeom prst="rect">
              <a:avLst/>
            </a:prstGeom>
          </p:spPr>
        </p:pic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D2A8953-2734-7945-966E-9DC062E3922F}"/>
                </a:ext>
              </a:extLst>
            </p:cNvPr>
            <p:cNvSpPr/>
            <p:nvPr/>
          </p:nvSpPr>
          <p:spPr>
            <a:xfrm>
              <a:off x="8116471" y="4903498"/>
              <a:ext cx="1140031" cy="1101209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A7375F4-B768-F541-BF85-3F40ABB2F7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208" t="44466" r="63309" b="14577"/>
            <a:stretch/>
          </p:blipFill>
          <p:spPr>
            <a:xfrm>
              <a:off x="8162933" y="4931047"/>
              <a:ext cx="1067913" cy="1027866"/>
            </a:xfrm>
            <a:prstGeom prst="ellipse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94B98E6-79B9-B24B-8498-378AE8719487}"/>
              </a:ext>
            </a:extLst>
          </p:cNvPr>
          <p:cNvSpPr txBox="1"/>
          <p:nvPr/>
        </p:nvSpPr>
        <p:spPr>
          <a:xfrm>
            <a:off x="9925674" y="6581001"/>
            <a:ext cx="22663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Slide courtesy of </a:t>
            </a:r>
            <a:r>
              <a:rPr lang="en-US" sz="1200" dirty="0" err="1"/>
              <a:t>Noushin</a:t>
            </a:r>
            <a:r>
              <a:rPr lang="en-US" sz="1200" dirty="0"/>
              <a:t> </a:t>
            </a:r>
            <a:r>
              <a:rPr lang="en-US" sz="1200" dirty="0" err="1"/>
              <a:t>Niknafs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43153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523"/>
            <a:ext cx="10515600" cy="517377"/>
          </a:xfrm>
        </p:spPr>
        <p:txBody>
          <a:bodyPr>
            <a:noAutofit/>
          </a:bodyPr>
          <a:lstStyle/>
          <a:p>
            <a:r>
              <a:rPr lang="en-US" sz="2800" dirty="0"/>
              <a:t>Score chain using SCHISM scoring function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2135F4-A52A-9448-9793-2D0369DC2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11" y="1422640"/>
            <a:ext cx="7413244" cy="438205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1CE8BC-5066-4F4F-B5BF-0577C001E806}"/>
              </a:ext>
            </a:extLst>
          </p:cNvPr>
          <p:cNvSpPr/>
          <p:nvPr/>
        </p:nvSpPr>
        <p:spPr>
          <a:xfrm>
            <a:off x="304405" y="6243431"/>
            <a:ext cx="336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How to better explore tree space?</a:t>
            </a:r>
          </a:p>
        </p:txBody>
      </p:sp>
    </p:spTree>
    <p:extLst>
      <p:ext uri="{BB962C8B-B14F-4D97-AF65-F5344CB8AC3E}">
        <p14:creationId xmlns:p14="http://schemas.microsoft.com/office/powerpoint/2010/main" val="894531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504E86-1C64-724A-86C2-3A6A969BF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0203" y="4332524"/>
            <a:ext cx="3667981" cy="224603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4488917-1CB8-0C4E-B855-9EAA0D702C65}"/>
              </a:ext>
            </a:extLst>
          </p:cNvPr>
          <p:cNvSpPr/>
          <p:nvPr/>
        </p:nvSpPr>
        <p:spPr>
          <a:xfrm>
            <a:off x="9355023" y="3843237"/>
            <a:ext cx="2195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Mean </a:t>
            </a:r>
            <a:r>
              <a:rPr lang="en-US" dirty="0" err="1"/>
              <a:t>ω</a:t>
            </a:r>
            <a:r>
              <a:rPr lang="en-US" dirty="0"/>
              <a:t> from MCMC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2FB120-DD5B-B94E-B929-8726AB8C0C6B}"/>
              </a:ext>
            </a:extLst>
          </p:cNvPr>
          <p:cNvGrpSpPr/>
          <p:nvPr/>
        </p:nvGrpSpPr>
        <p:grpSpPr>
          <a:xfrm>
            <a:off x="214294" y="671717"/>
            <a:ext cx="2611530" cy="3172709"/>
            <a:chOff x="181939" y="1970980"/>
            <a:chExt cx="2611530" cy="317270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C7222CE-0791-B940-B50B-ED9141CFD3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616" y="1970980"/>
              <a:ext cx="2595853" cy="317270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64FF2D-EA7C-E64F-97D7-7D83AAFE2CBA}"/>
                </a:ext>
              </a:extLst>
            </p:cNvPr>
            <p:cNvSpPr txBox="1"/>
            <p:nvPr/>
          </p:nvSpPr>
          <p:spPr>
            <a:xfrm>
              <a:off x="516961" y="355733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A826221-6A5B-B340-A6CE-6DC69B2F542D}"/>
                </a:ext>
              </a:extLst>
            </p:cNvPr>
            <p:cNvSpPr txBox="1"/>
            <p:nvPr/>
          </p:nvSpPr>
          <p:spPr>
            <a:xfrm flipH="1">
              <a:off x="181939" y="4056185"/>
              <a:ext cx="7922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2E02BC7-F2BA-4941-833A-EA1A1BFF30A5}"/>
                </a:ext>
              </a:extLst>
            </p:cNvPr>
            <p:cNvSpPr txBox="1"/>
            <p:nvPr/>
          </p:nvSpPr>
          <p:spPr>
            <a:xfrm>
              <a:off x="1344700" y="4056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E3C0DD4-A16F-DC4E-BC77-24E59AF1DE97}"/>
                </a:ext>
              </a:extLst>
            </p:cNvPr>
            <p:cNvSpPr txBox="1"/>
            <p:nvPr/>
          </p:nvSpPr>
          <p:spPr>
            <a:xfrm>
              <a:off x="2185713" y="35406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7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7C6B865-EA2F-EF43-9D4F-9D110A496EB9}"/>
                </a:ext>
              </a:extLst>
            </p:cNvPr>
            <p:cNvSpPr txBox="1"/>
            <p:nvPr/>
          </p:nvSpPr>
          <p:spPr>
            <a:xfrm>
              <a:off x="2185713" y="4056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9818596-05DF-E54F-ADEE-0AB375BC85D0}"/>
                </a:ext>
              </a:extLst>
            </p:cNvPr>
            <p:cNvSpPr txBox="1"/>
            <p:nvPr/>
          </p:nvSpPr>
          <p:spPr>
            <a:xfrm>
              <a:off x="213346" y="47011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039D960-EC89-CC42-B660-3780E5701001}"/>
                </a:ext>
              </a:extLst>
            </p:cNvPr>
            <p:cNvSpPr txBox="1"/>
            <p:nvPr/>
          </p:nvSpPr>
          <p:spPr>
            <a:xfrm>
              <a:off x="1344700" y="47011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1DFD037-A7BF-CA40-A26D-673F62D91D2E}"/>
                </a:ext>
              </a:extLst>
            </p:cNvPr>
            <p:cNvSpPr txBox="1"/>
            <p:nvPr/>
          </p:nvSpPr>
          <p:spPr>
            <a:xfrm>
              <a:off x="2171221" y="466526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97307E4-2BD3-244C-A67D-901405E5E5DA}"/>
              </a:ext>
            </a:extLst>
          </p:cNvPr>
          <p:cNvSpPr txBox="1"/>
          <p:nvPr/>
        </p:nvSpPr>
        <p:spPr>
          <a:xfrm>
            <a:off x="1059297" y="164553"/>
            <a:ext cx="1037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tree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AB4CEB4-C513-644B-A743-03F37F2AEF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1336" y="796106"/>
            <a:ext cx="4727592" cy="24033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BB1EE66-5E7B-B34E-A52A-8C46D80EC291}"/>
              </a:ext>
            </a:extLst>
          </p:cNvPr>
          <p:cNvSpPr txBox="1"/>
          <p:nvPr/>
        </p:nvSpPr>
        <p:spPr>
          <a:xfrm>
            <a:off x="3300315" y="279444"/>
            <a:ext cx="357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adjacency matrix (fitness=0.64)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2F57C0-9F58-8A4B-B2BA-20F8C2C242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4496" y="4363651"/>
            <a:ext cx="4972288" cy="249434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86A047E-3403-F54E-91E5-9811CAA5AE3E}"/>
              </a:ext>
            </a:extLst>
          </p:cNvPr>
          <p:cNvSpPr txBox="1"/>
          <p:nvPr/>
        </p:nvSpPr>
        <p:spPr>
          <a:xfrm>
            <a:off x="3231336" y="3844426"/>
            <a:ext cx="4594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Highest scoring adjacency matrix (fitness=0.86)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3705849-7B8B-6947-9360-9FA3B23CDE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60792" y="768732"/>
            <a:ext cx="2782398" cy="224603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AE5568D-E652-1C47-B6E9-96236DA57A36}"/>
              </a:ext>
            </a:extLst>
          </p:cNvPr>
          <p:cNvSpPr/>
          <p:nvPr/>
        </p:nvSpPr>
        <p:spPr>
          <a:xfrm>
            <a:off x="10224194" y="279444"/>
            <a:ext cx="866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True </a:t>
            </a:r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17201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488917-1CB8-0C4E-B855-9EAA0D702C65}"/>
              </a:ext>
            </a:extLst>
          </p:cNvPr>
          <p:cNvSpPr/>
          <p:nvPr/>
        </p:nvSpPr>
        <p:spPr>
          <a:xfrm>
            <a:off x="9559268" y="3849839"/>
            <a:ext cx="2195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Mean </a:t>
            </a:r>
            <a:r>
              <a:rPr lang="en-US" dirty="0" err="1"/>
              <a:t>ω</a:t>
            </a:r>
            <a:r>
              <a:rPr lang="en-US" dirty="0"/>
              <a:t> from MCMC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7307E4-2BD3-244C-A67D-901405E5E5DA}"/>
              </a:ext>
            </a:extLst>
          </p:cNvPr>
          <p:cNvSpPr txBox="1"/>
          <p:nvPr/>
        </p:nvSpPr>
        <p:spPr>
          <a:xfrm>
            <a:off x="1058793" y="422994"/>
            <a:ext cx="1037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tree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AB4CEB4-C513-644B-A743-03F37F2AE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4583" y="746781"/>
            <a:ext cx="4727592" cy="2403324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BB1EE66-5E7B-B34E-A52A-8C46D80EC291}"/>
              </a:ext>
            </a:extLst>
          </p:cNvPr>
          <p:cNvSpPr txBox="1"/>
          <p:nvPr/>
        </p:nvSpPr>
        <p:spPr>
          <a:xfrm>
            <a:off x="3623562" y="230119"/>
            <a:ext cx="497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True adjacency matrix (fitness=0.64 using mean </a:t>
            </a:r>
            <a:r>
              <a:rPr lang="en-US" dirty="0" err="1"/>
              <a:t>ω</a:t>
            </a:r>
            <a:r>
              <a:rPr lang="en-US" dirty="0"/>
              <a:t>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2F57C0-9F58-8A4B-B2BA-20F8C2C24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7743" y="4314326"/>
            <a:ext cx="4972288" cy="249434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86A047E-3403-F54E-91E5-9811CAA5AE3E}"/>
              </a:ext>
            </a:extLst>
          </p:cNvPr>
          <p:cNvSpPr txBox="1"/>
          <p:nvPr/>
        </p:nvSpPr>
        <p:spPr>
          <a:xfrm>
            <a:off x="3554583" y="3795101"/>
            <a:ext cx="4594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Highest scoring adjacency matrix (fitness=0.86)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AE5568D-E652-1C47-B6E9-96236DA57A36}"/>
              </a:ext>
            </a:extLst>
          </p:cNvPr>
          <p:cNvSpPr/>
          <p:nvPr/>
        </p:nvSpPr>
        <p:spPr>
          <a:xfrm>
            <a:off x="10224194" y="279444"/>
            <a:ext cx="866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True </a:t>
            </a:r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AD3D705-BD11-6141-966E-F4A12323CC67}"/>
              </a:ext>
            </a:extLst>
          </p:cNvPr>
          <p:cNvGrpSpPr/>
          <p:nvPr/>
        </p:nvGrpSpPr>
        <p:grpSpPr>
          <a:xfrm>
            <a:off x="49081" y="1128850"/>
            <a:ext cx="2963264" cy="3738442"/>
            <a:chOff x="1257252" y="1543125"/>
            <a:chExt cx="3855159" cy="486365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3C042BB-FAE2-E147-91EF-FCE819E1A62F}"/>
                </a:ext>
              </a:extLst>
            </p:cNvPr>
            <p:cNvGrpSpPr/>
            <p:nvPr/>
          </p:nvGrpSpPr>
          <p:grpSpPr>
            <a:xfrm>
              <a:off x="1257252" y="2307387"/>
              <a:ext cx="3855159" cy="4099391"/>
              <a:chOff x="722996" y="1482077"/>
              <a:chExt cx="3855159" cy="4099391"/>
            </a:xfrm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884A9C34-4AF5-C344-8DFA-34618752864F}"/>
                  </a:ext>
                </a:extLst>
              </p:cNvPr>
              <p:cNvSpPr/>
              <p:nvPr/>
            </p:nvSpPr>
            <p:spPr>
              <a:xfrm>
                <a:off x="2534097" y="1482078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F229ECDC-AEEC-1243-84DE-857D93F1A617}"/>
                  </a:ext>
                </a:extLst>
              </p:cNvPr>
              <p:cNvSpPr/>
              <p:nvPr/>
            </p:nvSpPr>
            <p:spPr>
              <a:xfrm>
                <a:off x="2534097" y="2240653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2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8ADBF561-5790-564D-8FD0-95F925CBA303}"/>
                  </a:ext>
                </a:extLst>
              </p:cNvPr>
              <p:cNvSpPr/>
              <p:nvPr/>
            </p:nvSpPr>
            <p:spPr>
              <a:xfrm>
                <a:off x="1619697" y="3196151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8</a:t>
                </a: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1606CB34-DFC1-974E-9746-DB32AF2B0A52}"/>
                  </a:ext>
                </a:extLst>
              </p:cNvPr>
              <p:cNvSpPr/>
              <p:nvPr/>
            </p:nvSpPr>
            <p:spPr>
              <a:xfrm>
                <a:off x="3314934" y="3196151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3F19858C-99AA-7346-B70A-DCACAA6A92C8}"/>
                  </a:ext>
                </a:extLst>
              </p:cNvPr>
              <p:cNvSpPr/>
              <p:nvPr/>
            </p:nvSpPr>
            <p:spPr>
              <a:xfrm>
                <a:off x="3314934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D77D6E52-BB57-424F-8BA0-8BA6AB41FF3B}"/>
                  </a:ext>
                </a:extLst>
              </p:cNvPr>
              <p:cNvSpPr/>
              <p:nvPr/>
            </p:nvSpPr>
            <p:spPr>
              <a:xfrm>
                <a:off x="1126537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D8E146F0-28C8-3E4C-BF75-7B14C0BD5B79}"/>
                  </a:ext>
                </a:extLst>
              </p:cNvPr>
              <p:cNvSpPr/>
              <p:nvPr/>
            </p:nvSpPr>
            <p:spPr>
              <a:xfrm>
                <a:off x="2040937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293C3B37-5836-7F44-BB6C-CD142EFA8577}"/>
                  </a:ext>
                </a:extLst>
              </p:cNvPr>
              <p:cNvSpPr/>
              <p:nvPr/>
            </p:nvSpPr>
            <p:spPr>
              <a:xfrm>
                <a:off x="1126537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6</a:t>
                </a: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3C7A7551-3763-3C4E-B695-7FA76F8BC17C}"/>
                  </a:ext>
                </a:extLst>
              </p:cNvPr>
              <p:cNvSpPr/>
              <p:nvPr/>
            </p:nvSpPr>
            <p:spPr>
              <a:xfrm>
                <a:off x="2040937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D274FA6A-A812-D64C-AB02-3CF0C6491211}"/>
                  </a:ext>
                </a:extLst>
              </p:cNvPr>
              <p:cNvSpPr/>
              <p:nvPr/>
            </p:nvSpPr>
            <p:spPr>
              <a:xfrm>
                <a:off x="3314933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5</a:t>
                </a:r>
              </a:p>
            </p:txBody>
          </p: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CDA5D099-68D2-5140-9014-B178B4F79FF3}"/>
                  </a:ext>
                </a:extLst>
              </p:cNvPr>
              <p:cNvCxnSpPr>
                <a:stCxn id="38" idx="4"/>
                <a:endCxn id="39" idx="0"/>
              </p:cNvCxnSpPr>
              <p:nvPr/>
            </p:nvCxnSpPr>
            <p:spPr>
              <a:xfrm>
                <a:off x="3561514" y="3689311"/>
                <a:ext cx="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12AA2874-3D90-F045-BA69-DCA53A93AD57}"/>
                  </a:ext>
                </a:extLst>
              </p:cNvPr>
              <p:cNvCxnSpPr>
                <a:cxnSpLocks/>
                <a:stCxn id="39" idx="4"/>
                <a:endCxn id="44" idx="0"/>
              </p:cNvCxnSpPr>
              <p:nvPr/>
            </p:nvCxnSpPr>
            <p:spPr>
              <a:xfrm flipH="1">
                <a:off x="3561513" y="4469289"/>
                <a:ext cx="1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5FE86B8E-8B0D-AB42-9CBF-05F417DC8470}"/>
                  </a:ext>
                </a:extLst>
              </p:cNvPr>
              <p:cNvCxnSpPr>
                <a:cxnSpLocks/>
                <a:stCxn id="41" idx="4"/>
                <a:endCxn id="43" idx="0"/>
              </p:cNvCxnSpPr>
              <p:nvPr/>
            </p:nvCxnSpPr>
            <p:spPr>
              <a:xfrm>
                <a:off x="2287517" y="4469289"/>
                <a:ext cx="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05FBC685-EDCB-B545-BCA0-513E155C325F}"/>
                  </a:ext>
                </a:extLst>
              </p:cNvPr>
              <p:cNvCxnSpPr>
                <a:cxnSpLocks/>
                <a:stCxn id="37" idx="4"/>
                <a:endCxn id="41" idx="0"/>
              </p:cNvCxnSpPr>
              <p:nvPr/>
            </p:nvCxnSpPr>
            <p:spPr>
              <a:xfrm>
                <a:off x="1866277" y="3689311"/>
                <a:ext cx="42124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D182ADA8-9E37-1341-A202-62C2FBB250D3}"/>
                  </a:ext>
                </a:extLst>
              </p:cNvPr>
              <p:cNvCxnSpPr>
                <a:cxnSpLocks/>
                <a:stCxn id="37" idx="4"/>
                <a:endCxn id="40" idx="0"/>
              </p:cNvCxnSpPr>
              <p:nvPr/>
            </p:nvCxnSpPr>
            <p:spPr>
              <a:xfrm flipH="1">
                <a:off x="1373117" y="3689311"/>
                <a:ext cx="49316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C9B596A9-0E0F-7540-BF78-86107DBD4C6B}"/>
                  </a:ext>
                </a:extLst>
              </p:cNvPr>
              <p:cNvCxnSpPr>
                <a:cxnSpLocks/>
                <a:stCxn id="40" idx="4"/>
                <a:endCxn id="42" idx="0"/>
              </p:cNvCxnSpPr>
              <p:nvPr/>
            </p:nvCxnSpPr>
            <p:spPr>
              <a:xfrm>
                <a:off x="1373117" y="4469289"/>
                <a:ext cx="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>
                <a:extLst>
                  <a:ext uri="{FF2B5EF4-FFF2-40B4-BE49-F238E27FC236}">
                    <a16:creationId xmlns:a16="http://schemas.microsoft.com/office/drawing/2014/main" id="{D066D4F5-0045-FF43-8DA9-BF568BA6BE0A}"/>
                  </a:ext>
                </a:extLst>
              </p:cNvPr>
              <p:cNvCxnSpPr>
                <a:cxnSpLocks/>
                <a:stCxn id="35" idx="4"/>
                <a:endCxn id="36" idx="0"/>
              </p:cNvCxnSpPr>
              <p:nvPr/>
            </p:nvCxnSpPr>
            <p:spPr>
              <a:xfrm>
                <a:off x="2780677" y="1975238"/>
                <a:ext cx="0" cy="26541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C2C9CCDD-7768-ED4E-9413-8D253BC9E2CE}"/>
                  </a:ext>
                </a:extLst>
              </p:cNvPr>
              <p:cNvCxnSpPr>
                <a:cxnSpLocks/>
                <a:stCxn id="36" idx="4"/>
                <a:endCxn id="38" idx="0"/>
              </p:cNvCxnSpPr>
              <p:nvPr/>
            </p:nvCxnSpPr>
            <p:spPr>
              <a:xfrm>
                <a:off x="2780677" y="2733813"/>
                <a:ext cx="780837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4686ACAE-5B91-E94C-A612-6AF773E81242}"/>
                  </a:ext>
                </a:extLst>
              </p:cNvPr>
              <p:cNvCxnSpPr>
                <a:cxnSpLocks/>
                <a:stCxn id="36" idx="4"/>
                <a:endCxn id="37" idx="0"/>
              </p:cNvCxnSpPr>
              <p:nvPr/>
            </p:nvCxnSpPr>
            <p:spPr>
              <a:xfrm flipH="1">
                <a:off x="1866277" y="2733813"/>
                <a:ext cx="91440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E35415CC-7A09-E145-973B-B76F428AA4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6944" y="2910187"/>
                <a:ext cx="3493213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E5EB8F68-1FC4-274F-851E-72E44A325F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6944" y="4644808"/>
                <a:ext cx="3493213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D19FB2B-D5D3-0E4A-BCD7-F8B94CA824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80677" y="2910187"/>
                <a:ext cx="0" cy="2671281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98F2057-4373-9548-8FB1-498F10FB7B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2648" y="4667926"/>
                <a:ext cx="0" cy="913542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2EB78360-E8F6-514B-97C6-E42C9DA534EB}"/>
                  </a:ext>
                </a:extLst>
              </p:cNvPr>
              <p:cNvSpPr txBox="1"/>
              <p:nvPr/>
            </p:nvSpPr>
            <p:spPr>
              <a:xfrm>
                <a:off x="766945" y="1482077"/>
                <a:ext cx="1013962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S1, S2, S3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B60F461B-7DC5-0745-BDA6-B7CC48B47A4F}"/>
                  </a:ext>
                </a:extLst>
              </p:cNvPr>
              <p:cNvSpPr txBox="1"/>
              <p:nvPr/>
            </p:nvSpPr>
            <p:spPr>
              <a:xfrm>
                <a:off x="722996" y="2987064"/>
                <a:ext cx="724080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S1, S3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32F8871-7468-AF46-8086-7F4D9F8A218F}"/>
                  </a:ext>
                </a:extLst>
              </p:cNvPr>
              <p:cNvSpPr txBox="1"/>
              <p:nvPr/>
            </p:nvSpPr>
            <p:spPr>
              <a:xfrm>
                <a:off x="3854075" y="2987064"/>
                <a:ext cx="724080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S1, S2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5BA0B50-FFEF-E84A-B917-F96222AF6D56}"/>
                  </a:ext>
                </a:extLst>
              </p:cNvPr>
              <p:cNvSpPr txBox="1"/>
              <p:nvPr/>
            </p:nvSpPr>
            <p:spPr>
              <a:xfrm>
                <a:off x="723477" y="4658015"/>
                <a:ext cx="434198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S1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6EBFB315-EFAB-C441-AD21-3F554C053508}"/>
                  </a:ext>
                </a:extLst>
              </p:cNvPr>
              <p:cNvSpPr txBox="1"/>
              <p:nvPr/>
            </p:nvSpPr>
            <p:spPr>
              <a:xfrm>
                <a:off x="1819516" y="4667926"/>
                <a:ext cx="434198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S3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FA2D56A-E0C5-254A-B995-77D02C5B5BA1}"/>
                  </a:ext>
                </a:extLst>
              </p:cNvPr>
              <p:cNvSpPr txBox="1"/>
              <p:nvPr/>
            </p:nvSpPr>
            <p:spPr>
              <a:xfrm>
                <a:off x="2826188" y="4656184"/>
                <a:ext cx="434198" cy="360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/>
                    </a:solidFill>
                  </a:rPr>
                  <a:t>S2</a:t>
                </a: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FC265ED-AA66-D646-BCC7-A0883B79DEDB}"/>
                </a:ext>
              </a:extLst>
            </p:cNvPr>
            <p:cNvGrpSpPr/>
            <p:nvPr/>
          </p:nvGrpSpPr>
          <p:grpSpPr>
            <a:xfrm>
              <a:off x="3002155" y="1543125"/>
              <a:ext cx="688042" cy="493160"/>
              <a:chOff x="2455757" y="710296"/>
              <a:chExt cx="688042" cy="493160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81E5BACF-51F9-5F45-9C2F-A3FFC57B2A9A}"/>
                  </a:ext>
                </a:extLst>
              </p:cNvPr>
              <p:cNvSpPr/>
              <p:nvPr/>
            </p:nvSpPr>
            <p:spPr>
              <a:xfrm>
                <a:off x="2521955" y="710296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C0E07A8-838E-AA4D-A121-2FB523F3D352}"/>
                  </a:ext>
                </a:extLst>
              </p:cNvPr>
              <p:cNvSpPr txBox="1"/>
              <p:nvPr/>
            </p:nvSpPr>
            <p:spPr>
              <a:xfrm>
                <a:off x="2455757" y="772210"/>
                <a:ext cx="688042" cy="40041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Root</a:t>
                </a:r>
              </a:p>
            </p:txBody>
          </p:sp>
        </p:grp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71788A36-3B4E-A84C-B525-DEB289D4BD10}"/>
                </a:ext>
              </a:extLst>
            </p:cNvPr>
            <p:cNvCxnSpPr>
              <a:cxnSpLocks/>
            </p:cNvCxnSpPr>
            <p:nvPr/>
          </p:nvCxnSpPr>
          <p:spPr>
            <a:xfrm>
              <a:off x="3314933" y="2041972"/>
              <a:ext cx="0" cy="2654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E5A1B6B-1EFF-E349-9BF3-36BBDBC1602B}"/>
              </a:ext>
            </a:extLst>
          </p:cNvPr>
          <p:cNvSpPr txBox="1"/>
          <p:nvPr/>
        </p:nvSpPr>
        <p:spPr>
          <a:xfrm>
            <a:off x="352267" y="3657603"/>
            <a:ext cx="393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959C53-04F1-4949-BC18-183B9D5DA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6681" y="4303598"/>
            <a:ext cx="2887616" cy="2464589"/>
          </a:xfrm>
          <a:prstGeom prst="rect">
            <a:avLst/>
          </a:prstGeom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9AFC839F-0016-2343-A43F-4F095AF89546}"/>
              </a:ext>
            </a:extLst>
          </p:cNvPr>
          <p:cNvGrpSpPr/>
          <p:nvPr/>
        </p:nvGrpSpPr>
        <p:grpSpPr>
          <a:xfrm>
            <a:off x="8980423" y="774905"/>
            <a:ext cx="2945121" cy="2501660"/>
            <a:chOff x="8826708" y="4294572"/>
            <a:chExt cx="2945121" cy="250166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DD860B2-7F17-1143-B730-E2F20CC7304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84213" y="4294572"/>
              <a:ext cx="2887616" cy="246458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E314998F-7EC9-3849-A993-11A77EA8D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26708" y="5870714"/>
              <a:ext cx="2887616" cy="925518"/>
            </a:xfrm>
            <a:prstGeom prst="rect">
              <a:avLst/>
            </a:prstGeom>
          </p:spPr>
        </p:pic>
      </p:grp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1B5BFBA3-0758-C644-89A2-A23DAD3A9152}"/>
              </a:ext>
            </a:extLst>
          </p:cNvPr>
          <p:cNvSpPr/>
          <p:nvPr/>
        </p:nvSpPr>
        <p:spPr>
          <a:xfrm>
            <a:off x="6112169" y="730640"/>
            <a:ext cx="407773" cy="2492713"/>
          </a:xfrm>
          <a:prstGeom prst="roundRect">
            <a:avLst/>
          </a:prstGeom>
          <a:solidFill>
            <a:srgbClr val="FFFD78">
              <a:alpha val="14902"/>
            </a:srgbClr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7DA024AB-F738-C148-AD2B-E7174F4E4268}"/>
              </a:ext>
            </a:extLst>
          </p:cNvPr>
          <p:cNvSpPr/>
          <p:nvPr/>
        </p:nvSpPr>
        <p:spPr>
          <a:xfrm>
            <a:off x="4882721" y="746941"/>
            <a:ext cx="407773" cy="2492713"/>
          </a:xfrm>
          <a:prstGeom prst="roundRect">
            <a:avLst/>
          </a:prstGeom>
          <a:solidFill>
            <a:srgbClr val="FFFD78">
              <a:alpha val="14902"/>
            </a:srgbClr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E19948E7-87FD-C742-8C64-94D37C5C21EE}"/>
              </a:ext>
            </a:extLst>
          </p:cNvPr>
          <p:cNvSpPr/>
          <p:nvPr/>
        </p:nvSpPr>
        <p:spPr>
          <a:xfrm>
            <a:off x="6096000" y="4275913"/>
            <a:ext cx="407773" cy="2492713"/>
          </a:xfrm>
          <a:prstGeom prst="roundRect">
            <a:avLst/>
          </a:prstGeom>
          <a:solidFill>
            <a:srgbClr val="FFFD78">
              <a:alpha val="14902"/>
            </a:srgbClr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DBC42EAE-FE78-A249-8FE3-B84C8C38D4A5}"/>
              </a:ext>
            </a:extLst>
          </p:cNvPr>
          <p:cNvSpPr/>
          <p:nvPr/>
        </p:nvSpPr>
        <p:spPr>
          <a:xfrm>
            <a:off x="4817124" y="4292214"/>
            <a:ext cx="407773" cy="2492713"/>
          </a:xfrm>
          <a:prstGeom prst="roundRect">
            <a:avLst/>
          </a:prstGeom>
          <a:solidFill>
            <a:srgbClr val="FFFD78">
              <a:alpha val="14902"/>
            </a:srgbClr>
          </a:solidFill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726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860"/>
            <a:ext cx="10515600" cy="517377"/>
          </a:xfrm>
        </p:spPr>
        <p:txBody>
          <a:bodyPr>
            <a:noAutofit/>
          </a:bodyPr>
          <a:lstStyle/>
          <a:p>
            <a:r>
              <a:rPr lang="en-US" sz="3200" dirty="0"/>
              <a:t>Adjacency matrix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DEE4F0D-A065-8F48-844F-2587ADF82C4E}"/>
              </a:ext>
            </a:extLst>
          </p:cNvPr>
          <p:cNvGrpSpPr/>
          <p:nvPr/>
        </p:nvGrpSpPr>
        <p:grpSpPr>
          <a:xfrm>
            <a:off x="1139882" y="1842645"/>
            <a:ext cx="2611530" cy="3172709"/>
            <a:chOff x="181939" y="1970980"/>
            <a:chExt cx="2611530" cy="3172709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06781E6-A9B1-444F-BC70-E6849C319E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616" y="1970980"/>
              <a:ext cx="2595853" cy="3172709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F6E11E8-6341-4949-B8EA-A890336DD88F}"/>
                </a:ext>
              </a:extLst>
            </p:cNvPr>
            <p:cNvSpPr txBox="1"/>
            <p:nvPr/>
          </p:nvSpPr>
          <p:spPr>
            <a:xfrm>
              <a:off x="1723292" y="241495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3C9C74-FCB0-E94B-8A5F-218349E89FFE}"/>
                </a:ext>
              </a:extLst>
            </p:cNvPr>
            <p:cNvSpPr txBox="1"/>
            <p:nvPr/>
          </p:nvSpPr>
          <p:spPr>
            <a:xfrm>
              <a:off x="1707654" y="289478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AB4A24B-0E3F-7F4C-B658-A2898D411E11}"/>
                </a:ext>
              </a:extLst>
            </p:cNvPr>
            <p:cNvSpPr txBox="1"/>
            <p:nvPr/>
          </p:nvSpPr>
          <p:spPr>
            <a:xfrm>
              <a:off x="516961" y="355733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E1EE2D8-E8FF-014C-92E2-00639E52F9FF}"/>
                </a:ext>
              </a:extLst>
            </p:cNvPr>
            <p:cNvSpPr txBox="1"/>
            <p:nvPr/>
          </p:nvSpPr>
          <p:spPr>
            <a:xfrm flipH="1">
              <a:off x="181939" y="4056185"/>
              <a:ext cx="7922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400A563-AC15-9045-9BED-285361913347}"/>
                </a:ext>
              </a:extLst>
            </p:cNvPr>
            <p:cNvSpPr txBox="1"/>
            <p:nvPr/>
          </p:nvSpPr>
          <p:spPr>
            <a:xfrm>
              <a:off x="1344700" y="4056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C22C81-B222-B343-951E-38CFDA2189D4}"/>
                </a:ext>
              </a:extLst>
            </p:cNvPr>
            <p:cNvSpPr txBox="1"/>
            <p:nvPr/>
          </p:nvSpPr>
          <p:spPr>
            <a:xfrm>
              <a:off x="2185713" y="35406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7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059BC82-60B8-1845-B570-1B3D21A6896E}"/>
                </a:ext>
              </a:extLst>
            </p:cNvPr>
            <p:cNvSpPr txBox="1"/>
            <p:nvPr/>
          </p:nvSpPr>
          <p:spPr>
            <a:xfrm>
              <a:off x="2185713" y="40561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FB1FCA9-91C2-2A40-BD58-CEEC5FAD31FD}"/>
                </a:ext>
              </a:extLst>
            </p:cNvPr>
            <p:cNvSpPr txBox="1"/>
            <p:nvPr/>
          </p:nvSpPr>
          <p:spPr>
            <a:xfrm>
              <a:off x="213346" y="47011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6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2307DD-7789-1D47-9178-993BBBC6ADC7}"/>
                </a:ext>
              </a:extLst>
            </p:cNvPr>
            <p:cNvSpPr txBox="1"/>
            <p:nvPr/>
          </p:nvSpPr>
          <p:spPr>
            <a:xfrm>
              <a:off x="1344700" y="47011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E4E2368-C3C1-E040-9DA5-68F98C384F13}"/>
                </a:ext>
              </a:extLst>
            </p:cNvPr>
            <p:cNvSpPr txBox="1"/>
            <p:nvPr/>
          </p:nvSpPr>
          <p:spPr>
            <a:xfrm>
              <a:off x="2171221" y="466526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</a:t>
              </a:r>
            </a:p>
          </p:txBody>
        </p:sp>
      </p:grp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7ED2F7ED-F5B4-8244-8660-818A446C7F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00895"/>
              </p:ext>
            </p:extLst>
          </p:nvPr>
        </p:nvGraphicFramePr>
        <p:xfrm>
          <a:off x="5326912" y="1414130"/>
          <a:ext cx="6629777" cy="5312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707">
                  <a:extLst>
                    <a:ext uri="{9D8B030D-6E8A-4147-A177-3AD203B41FA5}">
                      <a16:colId xmlns:a16="http://schemas.microsoft.com/office/drawing/2014/main" val="3382499790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4047312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020499543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76329656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674329282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35177305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10465924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8521266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52940129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403282233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49262565"/>
                    </a:ext>
                  </a:extLst>
                </a:gridCol>
              </a:tblGrid>
              <a:tr h="425913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2947557"/>
                  </a:ext>
                </a:extLst>
              </a:tr>
              <a:tr h="62742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Root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76084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574307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857920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70399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950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2668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693935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902878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/>
                        <a:t>1</a:t>
                      </a:r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35878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336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rgbClr val="E9EB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97224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9CE63153-7836-A24F-9475-27DAADE4EC25}"/>
              </a:ext>
            </a:extLst>
          </p:cNvPr>
          <p:cNvSpPr txBox="1"/>
          <p:nvPr/>
        </p:nvSpPr>
        <p:spPr>
          <a:xfrm>
            <a:off x="8641800" y="953017"/>
            <a:ext cx="451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4B11054-7DB4-C241-A600-FA21A6961D91}"/>
              </a:ext>
            </a:extLst>
          </p:cNvPr>
          <p:cNvSpPr txBox="1"/>
          <p:nvPr/>
        </p:nvSpPr>
        <p:spPr>
          <a:xfrm rot="16200000">
            <a:off x="4805712" y="4022648"/>
            <a:ext cx="6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</a:t>
            </a:r>
          </a:p>
        </p:txBody>
      </p:sp>
    </p:spTree>
    <p:extLst>
      <p:ext uri="{BB962C8B-B14F-4D97-AF65-F5344CB8AC3E}">
        <p14:creationId xmlns:p14="http://schemas.microsoft.com/office/powerpoint/2010/main" val="3545952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able 65">
            <a:extLst>
              <a:ext uri="{FF2B5EF4-FFF2-40B4-BE49-F238E27FC236}">
                <a16:creationId xmlns:a16="http://schemas.microsoft.com/office/drawing/2014/main" id="{11574985-14FE-1E45-8245-2962CC60A6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951543"/>
              </p:ext>
            </p:extLst>
          </p:nvPr>
        </p:nvGraphicFramePr>
        <p:xfrm>
          <a:off x="6183386" y="1769133"/>
          <a:ext cx="4503784" cy="4723741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25946">
                  <a:extLst>
                    <a:ext uri="{9D8B030D-6E8A-4147-A177-3AD203B41FA5}">
                      <a16:colId xmlns:a16="http://schemas.microsoft.com/office/drawing/2014/main" val="286301458"/>
                    </a:ext>
                  </a:extLst>
                </a:gridCol>
                <a:gridCol w="1125946">
                  <a:extLst>
                    <a:ext uri="{9D8B030D-6E8A-4147-A177-3AD203B41FA5}">
                      <a16:colId xmlns:a16="http://schemas.microsoft.com/office/drawing/2014/main" val="595609665"/>
                    </a:ext>
                  </a:extLst>
                </a:gridCol>
                <a:gridCol w="1125946">
                  <a:extLst>
                    <a:ext uri="{9D8B030D-6E8A-4147-A177-3AD203B41FA5}">
                      <a16:colId xmlns:a16="http://schemas.microsoft.com/office/drawing/2014/main" val="4267252284"/>
                    </a:ext>
                  </a:extLst>
                </a:gridCol>
                <a:gridCol w="1125946">
                  <a:extLst>
                    <a:ext uri="{9D8B030D-6E8A-4147-A177-3AD203B41FA5}">
                      <a16:colId xmlns:a16="http://schemas.microsoft.com/office/drawing/2014/main" val="4163435547"/>
                    </a:ext>
                  </a:extLst>
                </a:gridCol>
              </a:tblGrid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9176997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967674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8646153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1572316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5630878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8326167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2899571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5794437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2484083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430581"/>
                  </a:ext>
                </a:extLst>
              </a:tr>
              <a:tr h="42943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8917307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7CF110B-49F3-EC46-A809-F54F77492CFE}"/>
                  </a:ext>
                </a:extLst>
              </p:cNvPr>
              <p:cNvSpPr txBox="1"/>
              <p:nvPr/>
            </p:nvSpPr>
            <p:spPr>
              <a:xfrm>
                <a:off x="8063557" y="1166274"/>
                <a:ext cx="8704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ea typeface="Cambria Math" panose="02040503050406030204" pitchFamily="18" charset="0"/>
                  </a:rPr>
                  <a:t>MCF,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𝜔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7CF110B-49F3-EC46-A809-F54F77492C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3557" y="1166274"/>
                <a:ext cx="870431" cy="369332"/>
              </a:xfrm>
              <a:prstGeom prst="rect">
                <a:avLst/>
              </a:prstGeom>
              <a:blipFill>
                <a:blip r:embed="rId2"/>
                <a:stretch>
                  <a:fillRect l="-5797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>
            <a:extLst>
              <a:ext uri="{FF2B5EF4-FFF2-40B4-BE49-F238E27FC236}">
                <a16:creationId xmlns:a16="http://schemas.microsoft.com/office/drawing/2014/main" id="{8CDD48CD-F67A-664B-9A58-B7022B0D0D7C}"/>
              </a:ext>
            </a:extLst>
          </p:cNvPr>
          <p:cNvGrpSpPr/>
          <p:nvPr/>
        </p:nvGrpSpPr>
        <p:grpSpPr>
          <a:xfrm>
            <a:off x="1257252" y="1543125"/>
            <a:ext cx="3811073" cy="4863653"/>
            <a:chOff x="1257252" y="1543125"/>
            <a:chExt cx="3811073" cy="4863653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31E8358-CE97-8143-9C2E-DDCFC44DD5BB}"/>
                </a:ext>
              </a:extLst>
            </p:cNvPr>
            <p:cNvGrpSpPr/>
            <p:nvPr/>
          </p:nvGrpSpPr>
          <p:grpSpPr>
            <a:xfrm>
              <a:off x="1257252" y="2307387"/>
              <a:ext cx="3811073" cy="4099391"/>
              <a:chOff x="722996" y="1482077"/>
              <a:chExt cx="3811073" cy="4099391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B5D41B47-1BD4-FF40-A5DE-27C0D0A93FBA}"/>
                  </a:ext>
                </a:extLst>
              </p:cNvPr>
              <p:cNvSpPr/>
              <p:nvPr/>
            </p:nvSpPr>
            <p:spPr>
              <a:xfrm>
                <a:off x="2534097" y="1482078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48E3D16A-7CC9-2B40-8FFC-EE12AE8B29C6}"/>
                  </a:ext>
                </a:extLst>
              </p:cNvPr>
              <p:cNvSpPr/>
              <p:nvPr/>
            </p:nvSpPr>
            <p:spPr>
              <a:xfrm>
                <a:off x="2534097" y="2240653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2</a:t>
                </a:r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B4729FC9-6C12-624F-8BF0-1D787A38DC40}"/>
                  </a:ext>
                </a:extLst>
              </p:cNvPr>
              <p:cNvSpPr/>
              <p:nvPr/>
            </p:nvSpPr>
            <p:spPr>
              <a:xfrm>
                <a:off x="1619697" y="3196151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4ADCA883-61C3-EE4F-A4C1-54CB76F4D61A}"/>
                  </a:ext>
                </a:extLst>
              </p:cNvPr>
              <p:cNvSpPr/>
              <p:nvPr/>
            </p:nvSpPr>
            <p:spPr>
              <a:xfrm>
                <a:off x="3314934" y="3196151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6</a:t>
                </a:r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EB6AA96A-D7DA-2649-B0ED-3A3722FC6F48}"/>
                  </a:ext>
                </a:extLst>
              </p:cNvPr>
              <p:cNvSpPr/>
              <p:nvPr/>
            </p:nvSpPr>
            <p:spPr>
              <a:xfrm>
                <a:off x="3314934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7</a:t>
                </a:r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D41B99D6-659A-7A41-830E-E18BB3786962}"/>
                  </a:ext>
                </a:extLst>
              </p:cNvPr>
              <p:cNvSpPr/>
              <p:nvPr/>
            </p:nvSpPr>
            <p:spPr>
              <a:xfrm>
                <a:off x="1126537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3023DFB8-586C-F844-B838-8F6F31DE873B}"/>
                  </a:ext>
                </a:extLst>
              </p:cNvPr>
              <p:cNvSpPr/>
              <p:nvPr/>
            </p:nvSpPr>
            <p:spPr>
              <a:xfrm>
                <a:off x="2040937" y="3976129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5</a:t>
                </a: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C4B73C2-6733-FF4C-882F-3E3D6D1410DA}"/>
                  </a:ext>
                </a:extLst>
              </p:cNvPr>
              <p:cNvSpPr/>
              <p:nvPr/>
            </p:nvSpPr>
            <p:spPr>
              <a:xfrm>
                <a:off x="1126537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8</a:t>
                </a: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6612CFFE-9231-0541-A675-56E9B1CD5630}"/>
                  </a:ext>
                </a:extLst>
              </p:cNvPr>
              <p:cNvSpPr/>
              <p:nvPr/>
            </p:nvSpPr>
            <p:spPr>
              <a:xfrm>
                <a:off x="2040937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9</a:t>
                </a: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42B0E61B-7F29-4348-8798-A288FFFD5138}"/>
                  </a:ext>
                </a:extLst>
              </p:cNvPr>
              <p:cNvSpPr/>
              <p:nvPr/>
            </p:nvSpPr>
            <p:spPr>
              <a:xfrm>
                <a:off x="3314933" y="4931627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10</a:t>
                </a: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EA6BA451-67BF-E447-B8CA-D68A8C65CFC1}"/>
                  </a:ext>
                </a:extLst>
              </p:cNvPr>
              <p:cNvCxnSpPr>
                <a:stCxn id="7" idx="4"/>
                <a:endCxn id="8" idx="0"/>
              </p:cNvCxnSpPr>
              <p:nvPr/>
            </p:nvCxnSpPr>
            <p:spPr>
              <a:xfrm>
                <a:off x="3561514" y="3689311"/>
                <a:ext cx="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6FE64254-C864-2A45-A7DD-9FD5017F49F2}"/>
                  </a:ext>
                </a:extLst>
              </p:cNvPr>
              <p:cNvCxnSpPr>
                <a:cxnSpLocks/>
                <a:stCxn id="8" idx="4"/>
                <a:endCxn id="13" idx="0"/>
              </p:cNvCxnSpPr>
              <p:nvPr/>
            </p:nvCxnSpPr>
            <p:spPr>
              <a:xfrm flipH="1">
                <a:off x="3561513" y="4469289"/>
                <a:ext cx="1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03993295-1653-BA41-B928-D4A14641AB0B}"/>
                  </a:ext>
                </a:extLst>
              </p:cNvPr>
              <p:cNvCxnSpPr>
                <a:cxnSpLocks/>
                <a:stCxn id="10" idx="4"/>
                <a:endCxn id="12" idx="0"/>
              </p:cNvCxnSpPr>
              <p:nvPr/>
            </p:nvCxnSpPr>
            <p:spPr>
              <a:xfrm>
                <a:off x="2287517" y="4469289"/>
                <a:ext cx="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11EEE774-064B-FE4C-8F91-E9D03D6F2CB8}"/>
                  </a:ext>
                </a:extLst>
              </p:cNvPr>
              <p:cNvCxnSpPr>
                <a:cxnSpLocks/>
                <a:stCxn id="6" idx="4"/>
                <a:endCxn id="10" idx="0"/>
              </p:cNvCxnSpPr>
              <p:nvPr/>
            </p:nvCxnSpPr>
            <p:spPr>
              <a:xfrm>
                <a:off x="1866277" y="3689311"/>
                <a:ext cx="42124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A1E549D7-B7CC-7F4E-A39D-4E63FDC11422}"/>
                  </a:ext>
                </a:extLst>
              </p:cNvPr>
              <p:cNvCxnSpPr>
                <a:cxnSpLocks/>
                <a:stCxn id="6" idx="4"/>
                <a:endCxn id="9" idx="0"/>
              </p:cNvCxnSpPr>
              <p:nvPr/>
            </p:nvCxnSpPr>
            <p:spPr>
              <a:xfrm flipH="1">
                <a:off x="1373117" y="3689311"/>
                <a:ext cx="493160" cy="28681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CAA34AB7-4792-C344-8EC5-3F3DA47F0BBB}"/>
                  </a:ext>
                </a:extLst>
              </p:cNvPr>
              <p:cNvCxnSpPr>
                <a:cxnSpLocks/>
                <a:stCxn id="9" idx="4"/>
                <a:endCxn id="11" idx="0"/>
              </p:cNvCxnSpPr>
              <p:nvPr/>
            </p:nvCxnSpPr>
            <p:spPr>
              <a:xfrm>
                <a:off x="1373117" y="4469289"/>
                <a:ext cx="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477FF450-48A0-3E4A-9010-DA03F96D1A84}"/>
                  </a:ext>
                </a:extLst>
              </p:cNvPr>
              <p:cNvCxnSpPr>
                <a:cxnSpLocks/>
                <a:stCxn id="4" idx="4"/>
                <a:endCxn id="5" idx="0"/>
              </p:cNvCxnSpPr>
              <p:nvPr/>
            </p:nvCxnSpPr>
            <p:spPr>
              <a:xfrm>
                <a:off x="2780677" y="1975238"/>
                <a:ext cx="0" cy="26541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88F05E4E-DEE6-2348-92F3-DB45F5E5B926}"/>
                  </a:ext>
                </a:extLst>
              </p:cNvPr>
              <p:cNvCxnSpPr>
                <a:cxnSpLocks/>
                <a:stCxn id="5" idx="4"/>
                <a:endCxn id="7" idx="0"/>
              </p:cNvCxnSpPr>
              <p:nvPr/>
            </p:nvCxnSpPr>
            <p:spPr>
              <a:xfrm>
                <a:off x="2780677" y="2733813"/>
                <a:ext cx="780837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84BD1FCE-DD29-F242-A269-8C9490822A56}"/>
                  </a:ext>
                </a:extLst>
              </p:cNvPr>
              <p:cNvCxnSpPr>
                <a:cxnSpLocks/>
                <a:stCxn id="5" idx="4"/>
                <a:endCxn id="6" idx="0"/>
              </p:cNvCxnSpPr>
              <p:nvPr/>
            </p:nvCxnSpPr>
            <p:spPr>
              <a:xfrm flipH="1">
                <a:off x="1866277" y="2733813"/>
                <a:ext cx="914400" cy="46233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9AE24C4-C998-EB45-A49E-E64251DE3C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6944" y="2910187"/>
                <a:ext cx="3493213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5CEB1D9F-A3F7-F34A-89EC-628E8E485A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6944" y="4644808"/>
                <a:ext cx="3493213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C8E0A46D-3A3B-3D40-8461-E200D043EB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80677" y="2910187"/>
                <a:ext cx="0" cy="2671281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7C9D4CA9-FA38-C644-B144-7CD31C98A6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2648" y="4667926"/>
                <a:ext cx="0" cy="913542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13EFDBEE-32F3-4C48-86FD-11A48B31E501}"/>
                  </a:ext>
                </a:extLst>
              </p:cNvPr>
              <p:cNvSpPr txBox="1"/>
              <p:nvPr/>
            </p:nvSpPr>
            <p:spPr>
              <a:xfrm>
                <a:off x="766944" y="1482077"/>
                <a:ext cx="97654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S1, S2, S3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55ED94DE-F3B2-ED49-9B27-9FAA586A465A}"/>
                  </a:ext>
                </a:extLst>
              </p:cNvPr>
              <p:cNvSpPr txBox="1"/>
              <p:nvPr/>
            </p:nvSpPr>
            <p:spPr>
              <a:xfrm>
                <a:off x="722996" y="2987064"/>
                <a:ext cx="67999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S1, S3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E5692DC-28DC-EA4D-B683-6BA1AC1FD148}"/>
                  </a:ext>
                </a:extLst>
              </p:cNvPr>
              <p:cNvSpPr txBox="1"/>
              <p:nvPr/>
            </p:nvSpPr>
            <p:spPr>
              <a:xfrm>
                <a:off x="3854075" y="2987064"/>
                <a:ext cx="67999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S1, S2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AB779878-B7C5-1944-B426-397CA4929B97}"/>
                  </a:ext>
                </a:extLst>
              </p:cNvPr>
              <p:cNvSpPr txBox="1"/>
              <p:nvPr/>
            </p:nvSpPr>
            <p:spPr>
              <a:xfrm>
                <a:off x="723477" y="4658015"/>
                <a:ext cx="3834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S1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8060D045-E70B-174E-B7B1-C2AF972963D5}"/>
                  </a:ext>
                </a:extLst>
              </p:cNvPr>
              <p:cNvSpPr txBox="1"/>
              <p:nvPr/>
            </p:nvSpPr>
            <p:spPr>
              <a:xfrm>
                <a:off x="1819516" y="4667926"/>
                <a:ext cx="3834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S3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4736B720-1313-C04B-9D16-BC70332E0D4F}"/>
                  </a:ext>
                </a:extLst>
              </p:cNvPr>
              <p:cNvSpPr txBox="1"/>
              <p:nvPr/>
            </p:nvSpPr>
            <p:spPr>
              <a:xfrm>
                <a:off x="2826186" y="4656183"/>
                <a:ext cx="3834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accent1"/>
                    </a:solidFill>
                  </a:rPr>
                  <a:t>S2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DF64BDB-651C-4F41-9AC3-E185989DA78D}"/>
                </a:ext>
              </a:extLst>
            </p:cNvPr>
            <p:cNvGrpSpPr/>
            <p:nvPr/>
          </p:nvGrpSpPr>
          <p:grpSpPr>
            <a:xfrm>
              <a:off x="3002155" y="1543125"/>
              <a:ext cx="625556" cy="493160"/>
              <a:chOff x="2455757" y="710296"/>
              <a:chExt cx="625556" cy="493160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8F6D321D-24D9-024E-BEC6-395DCCB0168A}"/>
                  </a:ext>
                </a:extLst>
              </p:cNvPr>
              <p:cNvSpPr/>
              <p:nvPr/>
            </p:nvSpPr>
            <p:spPr>
              <a:xfrm>
                <a:off x="2521955" y="710296"/>
                <a:ext cx="493160" cy="49316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504BA8D-5BFD-174F-8121-7F09AB02C112}"/>
                  </a:ext>
                </a:extLst>
              </p:cNvPr>
              <p:cNvSpPr txBox="1"/>
              <p:nvPr/>
            </p:nvSpPr>
            <p:spPr>
              <a:xfrm>
                <a:off x="2455757" y="772210"/>
                <a:ext cx="6255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Root</a:t>
                </a:r>
              </a:p>
            </p:txBody>
          </p:sp>
        </p:grp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BB654BDC-0341-3148-B065-832512AB362D}"/>
                </a:ext>
              </a:extLst>
            </p:cNvPr>
            <p:cNvCxnSpPr>
              <a:cxnSpLocks/>
            </p:cNvCxnSpPr>
            <p:nvPr/>
          </p:nvCxnSpPr>
          <p:spPr>
            <a:xfrm>
              <a:off x="3314933" y="2041972"/>
              <a:ext cx="0" cy="26541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CD77A09-991C-B740-B5F2-5FDB23C63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4308"/>
          </a:xfrm>
        </p:spPr>
        <p:txBody>
          <a:bodyPr>
            <a:normAutofit/>
          </a:bodyPr>
          <a:lstStyle/>
          <a:p>
            <a:r>
              <a:rPr lang="en-US" sz="2800" dirty="0"/>
              <a:t>Simulated data: 100 variants total, 10 per cluster</a:t>
            </a:r>
          </a:p>
        </p:txBody>
      </p:sp>
    </p:spTree>
    <p:extLst>
      <p:ext uri="{BB962C8B-B14F-4D97-AF65-F5344CB8AC3E}">
        <p14:creationId xmlns:p14="http://schemas.microsoft.com/office/powerpoint/2010/main" val="2665743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l 31">
            <a:extLst>
              <a:ext uri="{FF2B5EF4-FFF2-40B4-BE49-F238E27FC236}">
                <a16:creationId xmlns:a16="http://schemas.microsoft.com/office/drawing/2014/main" id="{76AAB362-BB57-964F-BE7E-DCC3214D8B9E}"/>
              </a:ext>
            </a:extLst>
          </p:cNvPr>
          <p:cNvSpPr/>
          <p:nvPr/>
        </p:nvSpPr>
        <p:spPr>
          <a:xfrm>
            <a:off x="2534097" y="1482078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655B9DE-335F-D34C-BDD6-3F5EB1ECCABC}"/>
              </a:ext>
            </a:extLst>
          </p:cNvPr>
          <p:cNvSpPr/>
          <p:nvPr/>
        </p:nvSpPr>
        <p:spPr>
          <a:xfrm>
            <a:off x="2534097" y="2240653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03CD4F1-6ADC-374B-A71B-5B9A284FC46F}"/>
              </a:ext>
            </a:extLst>
          </p:cNvPr>
          <p:cNvSpPr/>
          <p:nvPr/>
        </p:nvSpPr>
        <p:spPr>
          <a:xfrm>
            <a:off x="1619697" y="3196151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DE64844-DF82-5F4B-8930-F9E875C42758}"/>
              </a:ext>
            </a:extLst>
          </p:cNvPr>
          <p:cNvSpPr/>
          <p:nvPr/>
        </p:nvSpPr>
        <p:spPr>
          <a:xfrm>
            <a:off x="3314934" y="3196151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C732AAA-1D7C-FE4C-A4F3-6F49F2B9128B}"/>
              </a:ext>
            </a:extLst>
          </p:cNvPr>
          <p:cNvSpPr/>
          <p:nvPr/>
        </p:nvSpPr>
        <p:spPr>
          <a:xfrm>
            <a:off x="3314934" y="3976129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0C22177-D46E-1149-8BDD-48FA0C0AFB3F}"/>
              </a:ext>
            </a:extLst>
          </p:cNvPr>
          <p:cNvSpPr/>
          <p:nvPr/>
        </p:nvSpPr>
        <p:spPr>
          <a:xfrm>
            <a:off x="1126537" y="3976129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627EC68-ED1E-CF44-9700-29DDB8674744}"/>
              </a:ext>
            </a:extLst>
          </p:cNvPr>
          <p:cNvSpPr/>
          <p:nvPr/>
        </p:nvSpPr>
        <p:spPr>
          <a:xfrm>
            <a:off x="2040937" y="3976129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D0B9982-444D-3B4B-B14B-998BF829E730}"/>
              </a:ext>
            </a:extLst>
          </p:cNvPr>
          <p:cNvSpPr/>
          <p:nvPr/>
        </p:nvSpPr>
        <p:spPr>
          <a:xfrm>
            <a:off x="1126537" y="4931627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EBF18CB-EF70-7746-82DB-CF95FB5A106A}"/>
              </a:ext>
            </a:extLst>
          </p:cNvPr>
          <p:cNvSpPr/>
          <p:nvPr/>
        </p:nvSpPr>
        <p:spPr>
          <a:xfrm>
            <a:off x="2040937" y="4931627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9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DD254CB-A2FA-CB4C-B4FB-2E49363FED0D}"/>
              </a:ext>
            </a:extLst>
          </p:cNvPr>
          <p:cNvSpPr/>
          <p:nvPr/>
        </p:nvSpPr>
        <p:spPr>
          <a:xfrm>
            <a:off x="3314933" y="4931627"/>
            <a:ext cx="493160" cy="4931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10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D377682-BF0E-3849-9862-A34A9122DE7C}"/>
              </a:ext>
            </a:extLst>
          </p:cNvPr>
          <p:cNvCxnSpPr>
            <a:stCxn id="35" idx="4"/>
            <a:endCxn id="36" idx="0"/>
          </p:cNvCxnSpPr>
          <p:nvPr/>
        </p:nvCxnSpPr>
        <p:spPr>
          <a:xfrm>
            <a:off x="3561514" y="3689311"/>
            <a:ext cx="0" cy="286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C2FC4B9-7A23-2B48-9AFA-D27C49B79225}"/>
              </a:ext>
            </a:extLst>
          </p:cNvPr>
          <p:cNvCxnSpPr>
            <a:cxnSpLocks/>
            <a:stCxn id="36" idx="4"/>
            <a:endCxn id="41" idx="0"/>
          </p:cNvCxnSpPr>
          <p:nvPr/>
        </p:nvCxnSpPr>
        <p:spPr>
          <a:xfrm flipH="1">
            <a:off x="3561513" y="4469289"/>
            <a:ext cx="1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6CB5BB8-63CB-514C-A0F1-763A0FB2B74E}"/>
              </a:ext>
            </a:extLst>
          </p:cNvPr>
          <p:cNvCxnSpPr>
            <a:cxnSpLocks/>
            <a:stCxn id="38" idx="4"/>
            <a:endCxn id="40" idx="0"/>
          </p:cNvCxnSpPr>
          <p:nvPr/>
        </p:nvCxnSpPr>
        <p:spPr>
          <a:xfrm>
            <a:off x="2287517" y="4469289"/>
            <a:ext cx="0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1162574-D778-C545-93F0-66AAA771A921}"/>
              </a:ext>
            </a:extLst>
          </p:cNvPr>
          <p:cNvCxnSpPr>
            <a:cxnSpLocks/>
            <a:stCxn id="34" idx="4"/>
            <a:endCxn id="38" idx="0"/>
          </p:cNvCxnSpPr>
          <p:nvPr/>
        </p:nvCxnSpPr>
        <p:spPr>
          <a:xfrm>
            <a:off x="1866277" y="3689311"/>
            <a:ext cx="421240" cy="286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FCBC232-D0C0-6B42-97BB-515250AE6138}"/>
              </a:ext>
            </a:extLst>
          </p:cNvPr>
          <p:cNvCxnSpPr>
            <a:cxnSpLocks/>
            <a:stCxn id="34" idx="4"/>
            <a:endCxn id="37" idx="0"/>
          </p:cNvCxnSpPr>
          <p:nvPr/>
        </p:nvCxnSpPr>
        <p:spPr>
          <a:xfrm flipH="1">
            <a:off x="1373117" y="3689311"/>
            <a:ext cx="493160" cy="28681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1415F2B-99FF-AC4C-AEE7-D0CEBF63F70F}"/>
              </a:ext>
            </a:extLst>
          </p:cNvPr>
          <p:cNvCxnSpPr>
            <a:cxnSpLocks/>
            <a:stCxn id="37" idx="4"/>
            <a:endCxn id="39" idx="0"/>
          </p:cNvCxnSpPr>
          <p:nvPr/>
        </p:nvCxnSpPr>
        <p:spPr>
          <a:xfrm>
            <a:off x="1373117" y="4469289"/>
            <a:ext cx="0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F112471-FB24-EC40-9576-2C9D7CBBA525}"/>
              </a:ext>
            </a:extLst>
          </p:cNvPr>
          <p:cNvCxnSpPr>
            <a:cxnSpLocks/>
            <a:stCxn id="32" idx="4"/>
            <a:endCxn id="33" idx="0"/>
          </p:cNvCxnSpPr>
          <p:nvPr/>
        </p:nvCxnSpPr>
        <p:spPr>
          <a:xfrm>
            <a:off x="2780677" y="1975238"/>
            <a:ext cx="0" cy="2654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A9DFB7D-5BD8-D34E-8E6F-DEF553AA9D5B}"/>
              </a:ext>
            </a:extLst>
          </p:cNvPr>
          <p:cNvCxnSpPr>
            <a:cxnSpLocks/>
            <a:stCxn id="33" idx="4"/>
            <a:endCxn id="35" idx="0"/>
          </p:cNvCxnSpPr>
          <p:nvPr/>
        </p:nvCxnSpPr>
        <p:spPr>
          <a:xfrm>
            <a:off x="2780677" y="2733813"/>
            <a:ext cx="780837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8084B2-183F-5F4D-B95A-76E865E64857}"/>
              </a:ext>
            </a:extLst>
          </p:cNvPr>
          <p:cNvCxnSpPr>
            <a:cxnSpLocks/>
            <a:stCxn id="33" idx="4"/>
            <a:endCxn id="34" idx="0"/>
          </p:cNvCxnSpPr>
          <p:nvPr/>
        </p:nvCxnSpPr>
        <p:spPr>
          <a:xfrm flipH="1">
            <a:off x="1866277" y="2733813"/>
            <a:ext cx="914400" cy="4623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08E64B6-552E-4F49-8D5E-9EFF019542EB}"/>
              </a:ext>
            </a:extLst>
          </p:cNvPr>
          <p:cNvCxnSpPr>
            <a:cxnSpLocks/>
          </p:cNvCxnSpPr>
          <p:nvPr/>
        </p:nvCxnSpPr>
        <p:spPr>
          <a:xfrm>
            <a:off x="766944" y="2910187"/>
            <a:ext cx="3493213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29E0569-1325-C24A-ACAB-15E36E2068E7}"/>
              </a:ext>
            </a:extLst>
          </p:cNvPr>
          <p:cNvCxnSpPr>
            <a:cxnSpLocks/>
          </p:cNvCxnSpPr>
          <p:nvPr/>
        </p:nvCxnSpPr>
        <p:spPr>
          <a:xfrm>
            <a:off x="766944" y="4644808"/>
            <a:ext cx="3493213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84AE8EE-98E1-724A-ABE8-F9638D8EDC7D}"/>
              </a:ext>
            </a:extLst>
          </p:cNvPr>
          <p:cNvCxnSpPr>
            <a:cxnSpLocks/>
          </p:cNvCxnSpPr>
          <p:nvPr/>
        </p:nvCxnSpPr>
        <p:spPr>
          <a:xfrm>
            <a:off x="2780677" y="2910187"/>
            <a:ext cx="0" cy="267128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42AFFCF-1C30-1F45-8D19-65070470867B}"/>
              </a:ext>
            </a:extLst>
          </p:cNvPr>
          <p:cNvCxnSpPr>
            <a:cxnSpLocks/>
          </p:cNvCxnSpPr>
          <p:nvPr/>
        </p:nvCxnSpPr>
        <p:spPr>
          <a:xfrm>
            <a:off x="1792648" y="4667926"/>
            <a:ext cx="0" cy="91354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1876040-B571-CB4F-B928-09755D90573D}"/>
              </a:ext>
            </a:extLst>
          </p:cNvPr>
          <p:cNvSpPr txBox="1"/>
          <p:nvPr/>
        </p:nvSpPr>
        <p:spPr>
          <a:xfrm>
            <a:off x="766944" y="1482077"/>
            <a:ext cx="976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S1, S2, S3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5863EAA-7E04-8247-95D5-CD5DAB016B68}"/>
              </a:ext>
            </a:extLst>
          </p:cNvPr>
          <p:cNvSpPr txBox="1"/>
          <p:nvPr/>
        </p:nvSpPr>
        <p:spPr>
          <a:xfrm>
            <a:off x="722996" y="2987064"/>
            <a:ext cx="67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S1, S3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11814A-5D21-9E40-9CCE-2C7B10863B93}"/>
              </a:ext>
            </a:extLst>
          </p:cNvPr>
          <p:cNvSpPr txBox="1"/>
          <p:nvPr/>
        </p:nvSpPr>
        <p:spPr>
          <a:xfrm>
            <a:off x="3854075" y="2987064"/>
            <a:ext cx="679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S1, S2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E3ECC3F-01D2-0945-AE28-9517F5139D57}"/>
              </a:ext>
            </a:extLst>
          </p:cNvPr>
          <p:cNvSpPr txBox="1"/>
          <p:nvPr/>
        </p:nvSpPr>
        <p:spPr>
          <a:xfrm>
            <a:off x="723477" y="4658015"/>
            <a:ext cx="383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4785CD1-861B-3B41-A6B8-D9BB6F7EA423}"/>
              </a:ext>
            </a:extLst>
          </p:cNvPr>
          <p:cNvSpPr txBox="1"/>
          <p:nvPr/>
        </p:nvSpPr>
        <p:spPr>
          <a:xfrm>
            <a:off x="1819516" y="4667926"/>
            <a:ext cx="383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B0F0D35-AF1C-0341-AE38-7C0900D897DB}"/>
              </a:ext>
            </a:extLst>
          </p:cNvPr>
          <p:cNvSpPr txBox="1"/>
          <p:nvPr/>
        </p:nvSpPr>
        <p:spPr>
          <a:xfrm>
            <a:off x="2826186" y="4656183"/>
            <a:ext cx="383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S3</a:t>
            </a:r>
          </a:p>
        </p:txBody>
      </p:sp>
      <p:sp>
        <p:nvSpPr>
          <p:cNvPr id="61" name="Title 60">
            <a:extLst>
              <a:ext uri="{FF2B5EF4-FFF2-40B4-BE49-F238E27FC236}">
                <a16:creationId xmlns:a16="http://schemas.microsoft.com/office/drawing/2014/main" id="{DADF2D13-A876-6641-BA55-9D7873F9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996" y="365125"/>
            <a:ext cx="10630804" cy="357173"/>
          </a:xfrm>
        </p:spPr>
        <p:txBody>
          <a:bodyPr>
            <a:noAutofit/>
          </a:bodyPr>
          <a:lstStyle/>
          <a:p>
            <a:r>
              <a:rPr lang="en-US" sz="2400" dirty="0"/>
              <a:t>Clustering first – z results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E8E8D28-B622-E745-906E-881818BCD69E}"/>
              </a:ext>
            </a:extLst>
          </p:cNvPr>
          <p:cNvSpPr txBox="1"/>
          <p:nvPr/>
        </p:nvSpPr>
        <p:spPr>
          <a:xfrm>
            <a:off x="3727980" y="6460903"/>
            <a:ext cx="4736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Simulated data: 100 variants total, 10 per cluster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2ACFF8-A8E0-5D46-ADC3-5CF975E66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6739"/>
            <a:ext cx="12192000" cy="522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010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6D00-2FA3-4549-9572-4AF2402B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3714"/>
          </a:xfrm>
        </p:spPr>
        <p:txBody>
          <a:bodyPr>
            <a:normAutofit/>
          </a:bodyPr>
          <a:lstStyle/>
          <a:p>
            <a:r>
              <a:rPr lang="en-US" sz="2800" dirty="0"/>
              <a:t>Crude tree structure based on sample presence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5AA8EF-940C-E54A-835E-C5D1DAF6F337}"/>
              </a:ext>
            </a:extLst>
          </p:cNvPr>
          <p:cNvSpPr txBox="1"/>
          <p:nvPr/>
        </p:nvSpPr>
        <p:spPr>
          <a:xfrm>
            <a:off x="185052" y="3763828"/>
            <a:ext cx="147466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2: </a:t>
            </a:r>
          </a:p>
          <a:p>
            <a:r>
              <a:rPr lang="en-US" dirty="0"/>
              <a:t>Present in 2 samples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206822-0FC9-C34F-AA11-7F8CFC90E28D}"/>
              </a:ext>
            </a:extLst>
          </p:cNvPr>
          <p:cNvSpPr txBox="1"/>
          <p:nvPr/>
        </p:nvSpPr>
        <p:spPr>
          <a:xfrm>
            <a:off x="185053" y="5232962"/>
            <a:ext cx="147363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1:</a:t>
            </a:r>
          </a:p>
          <a:p>
            <a:r>
              <a:rPr lang="en-US" dirty="0"/>
              <a:t>Present in 1 sample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A69A02-1705-0044-A6A4-35898BFB4E32}"/>
              </a:ext>
            </a:extLst>
          </p:cNvPr>
          <p:cNvSpPr txBox="1"/>
          <p:nvPr/>
        </p:nvSpPr>
        <p:spPr>
          <a:xfrm>
            <a:off x="173613" y="2166459"/>
            <a:ext cx="1473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3: </a:t>
            </a:r>
          </a:p>
          <a:p>
            <a:r>
              <a:rPr lang="en-US" dirty="0"/>
              <a:t>Present in 3 samples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7033B0-497F-254E-99B3-604707F80F42}"/>
              </a:ext>
            </a:extLst>
          </p:cNvPr>
          <p:cNvGrpSpPr/>
          <p:nvPr/>
        </p:nvGrpSpPr>
        <p:grpSpPr>
          <a:xfrm>
            <a:off x="1867740" y="1111942"/>
            <a:ext cx="4718117" cy="5223545"/>
            <a:chOff x="1867740" y="1107029"/>
            <a:chExt cx="3174161" cy="5429029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DCFCD8B-402A-884F-915E-571D8B3244F6}"/>
                </a:ext>
              </a:extLst>
            </p:cNvPr>
            <p:cNvCxnSpPr>
              <a:cxnSpLocks/>
            </p:cNvCxnSpPr>
            <p:nvPr/>
          </p:nvCxnSpPr>
          <p:spPr>
            <a:xfrm>
              <a:off x="2434992" y="4991330"/>
              <a:ext cx="0" cy="1518820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5CD3A41-46F4-D641-9746-833204D23C7D}"/>
                </a:ext>
              </a:extLst>
            </p:cNvPr>
            <p:cNvCxnSpPr>
              <a:cxnSpLocks/>
            </p:cNvCxnSpPr>
            <p:nvPr/>
          </p:nvCxnSpPr>
          <p:spPr>
            <a:xfrm>
              <a:off x="3450992" y="4991330"/>
              <a:ext cx="0" cy="15447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9431AB6-69F2-734A-ADD3-B0BA71C81DE5}"/>
                </a:ext>
              </a:extLst>
            </p:cNvPr>
            <p:cNvCxnSpPr>
              <a:cxnSpLocks/>
            </p:cNvCxnSpPr>
            <p:nvPr/>
          </p:nvCxnSpPr>
          <p:spPr>
            <a:xfrm>
              <a:off x="4466992" y="4991330"/>
              <a:ext cx="0" cy="15066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C45D1-D32C-D94A-9828-DE4BD2D1F7AD}"/>
                </a:ext>
              </a:extLst>
            </p:cNvPr>
            <p:cNvSpPr/>
            <p:nvPr/>
          </p:nvSpPr>
          <p:spPr>
            <a:xfrm>
              <a:off x="2504326" y="2307535"/>
              <a:ext cx="1795521" cy="100809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S2, S3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3CA9E2-9AA4-C640-B979-817D81BF5F92}"/>
                </a:ext>
              </a:extLst>
            </p:cNvPr>
            <p:cNvSpPr/>
            <p:nvPr/>
          </p:nvSpPr>
          <p:spPr>
            <a:xfrm>
              <a:off x="1926992" y="3912603"/>
              <a:ext cx="1005779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42B423-53BE-3642-92BC-B8FA70CC14A2}"/>
                </a:ext>
              </a:extLst>
            </p:cNvPr>
            <p:cNvSpPr/>
            <p:nvPr/>
          </p:nvSpPr>
          <p:spPr>
            <a:xfrm>
              <a:off x="2953215" y="3918269"/>
              <a:ext cx="995557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S3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EDD227-D6E9-0242-AF7C-947324D8D651}"/>
                </a:ext>
              </a:extLst>
            </p:cNvPr>
            <p:cNvSpPr/>
            <p:nvPr/>
          </p:nvSpPr>
          <p:spPr>
            <a:xfrm>
              <a:off x="4105138" y="3913654"/>
              <a:ext cx="723713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S2, S3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775C60B-0D41-964A-81B3-401BC90AD549}"/>
                </a:ext>
              </a:extLst>
            </p:cNvPr>
            <p:cNvCxnSpPr>
              <a:cxnSpLocks/>
            </p:cNvCxnSpPr>
            <p:nvPr/>
          </p:nvCxnSpPr>
          <p:spPr>
            <a:xfrm>
              <a:off x="2942993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39C95B4-0A36-D44C-82F2-182E9C7812F8}"/>
                </a:ext>
              </a:extLst>
            </p:cNvPr>
            <p:cNvCxnSpPr>
              <a:cxnSpLocks/>
            </p:cNvCxnSpPr>
            <p:nvPr/>
          </p:nvCxnSpPr>
          <p:spPr>
            <a:xfrm>
              <a:off x="3958994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26D8D62-CC01-AF4A-B52D-9CD5D31A95B6}"/>
                </a:ext>
              </a:extLst>
            </p:cNvPr>
            <p:cNvSpPr/>
            <p:nvPr/>
          </p:nvSpPr>
          <p:spPr>
            <a:xfrm>
              <a:off x="1877963" y="5583736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BA6B89-3E1C-5848-A8D2-D51DA6551F9F}"/>
                </a:ext>
              </a:extLst>
            </p:cNvPr>
            <p:cNvSpPr/>
            <p:nvPr/>
          </p:nvSpPr>
          <p:spPr>
            <a:xfrm>
              <a:off x="2374709" y="5583736"/>
              <a:ext cx="63761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803D85-33B0-E246-975C-BFDBFF9B1AE1}"/>
                </a:ext>
              </a:extLst>
            </p:cNvPr>
            <p:cNvSpPr/>
            <p:nvPr/>
          </p:nvSpPr>
          <p:spPr>
            <a:xfrm>
              <a:off x="2875838" y="5589832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9349143-87D3-FA4D-8FF2-0BC25A512793}"/>
                </a:ext>
              </a:extLst>
            </p:cNvPr>
            <p:cNvSpPr/>
            <p:nvPr/>
          </p:nvSpPr>
          <p:spPr>
            <a:xfrm>
              <a:off x="3410009" y="5578080"/>
              <a:ext cx="58996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13AE7D7-7868-F749-82D7-1FA1C9668C10}"/>
                </a:ext>
              </a:extLst>
            </p:cNvPr>
            <p:cNvSpPr/>
            <p:nvPr/>
          </p:nvSpPr>
          <p:spPr>
            <a:xfrm>
              <a:off x="3930645" y="5578080"/>
              <a:ext cx="577325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ADBA082-26F8-4A4E-81C0-B6C6CE328E07}"/>
                </a:ext>
              </a:extLst>
            </p:cNvPr>
            <p:cNvSpPr/>
            <p:nvPr/>
          </p:nvSpPr>
          <p:spPr>
            <a:xfrm>
              <a:off x="4462473" y="5589832"/>
              <a:ext cx="577324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0BA5F8-AED6-3542-8CA9-5C875343F0D4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78076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FE85711-0910-E443-8073-0B33AEFB198F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3484703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A7CA24A-2504-5548-AFD8-8467A5CB5CE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4991330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86C4B80-50E6-254A-8488-E748448741B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6497958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4A8989A-0174-C74E-8592-EF8B1635BBB6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54065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0AD140F-D4B9-7B41-B80A-A6F0EAB39A4E}"/>
                </a:ext>
              </a:extLst>
            </p:cNvPr>
            <p:cNvCxnSpPr>
              <a:cxnSpLocks/>
            </p:cNvCxnSpPr>
            <p:nvPr/>
          </p:nvCxnSpPr>
          <p:spPr>
            <a:xfrm>
              <a:off x="5035277" y="1978076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8B48E62-C06B-D74B-8DA0-E36F3082F161}"/>
                </a:ext>
              </a:extLst>
            </p:cNvPr>
            <p:cNvGrpSpPr/>
            <p:nvPr/>
          </p:nvGrpSpPr>
          <p:grpSpPr>
            <a:xfrm>
              <a:off x="3163222" y="1107029"/>
              <a:ext cx="493160" cy="701973"/>
              <a:chOff x="3027163" y="1413347"/>
              <a:chExt cx="493160" cy="701973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33A601A-939B-A640-B3AB-8DFD5351AECE}"/>
                  </a:ext>
                </a:extLst>
              </p:cNvPr>
              <p:cNvSpPr/>
              <p:nvPr/>
            </p:nvSpPr>
            <p:spPr>
              <a:xfrm>
                <a:off x="3027163" y="1413347"/>
                <a:ext cx="493160" cy="70197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54F7861-741F-164D-BE25-7A2CA10C86DB}"/>
                  </a:ext>
                </a:extLst>
              </p:cNvPr>
              <p:cNvSpPr txBox="1"/>
              <p:nvPr/>
            </p:nvSpPr>
            <p:spPr>
              <a:xfrm>
                <a:off x="3063318" y="1592224"/>
                <a:ext cx="420849" cy="3838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Root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1535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6D00-2FA3-4549-9572-4AF2402B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3714"/>
          </a:xfrm>
        </p:spPr>
        <p:txBody>
          <a:bodyPr>
            <a:normAutofit/>
          </a:bodyPr>
          <a:lstStyle/>
          <a:p>
            <a:r>
              <a:rPr lang="en-US" sz="2800" dirty="0"/>
              <a:t>Crude tree structure based on sample presence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5AA8EF-940C-E54A-835E-C5D1DAF6F337}"/>
              </a:ext>
            </a:extLst>
          </p:cNvPr>
          <p:cNvSpPr txBox="1"/>
          <p:nvPr/>
        </p:nvSpPr>
        <p:spPr>
          <a:xfrm>
            <a:off x="185052" y="3763828"/>
            <a:ext cx="147466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2: </a:t>
            </a:r>
          </a:p>
          <a:p>
            <a:r>
              <a:rPr lang="en-US" dirty="0"/>
              <a:t>Present in 2 samples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206822-0FC9-C34F-AA11-7F8CFC90E28D}"/>
              </a:ext>
            </a:extLst>
          </p:cNvPr>
          <p:cNvSpPr txBox="1"/>
          <p:nvPr/>
        </p:nvSpPr>
        <p:spPr>
          <a:xfrm>
            <a:off x="185053" y="5232962"/>
            <a:ext cx="147363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1:</a:t>
            </a:r>
          </a:p>
          <a:p>
            <a:r>
              <a:rPr lang="en-US" dirty="0"/>
              <a:t>Present in 1 sample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A69A02-1705-0044-A6A4-35898BFB4E32}"/>
              </a:ext>
            </a:extLst>
          </p:cNvPr>
          <p:cNvSpPr txBox="1"/>
          <p:nvPr/>
        </p:nvSpPr>
        <p:spPr>
          <a:xfrm>
            <a:off x="173613" y="2166459"/>
            <a:ext cx="1473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3: </a:t>
            </a:r>
          </a:p>
          <a:p>
            <a:r>
              <a:rPr lang="en-US" dirty="0"/>
              <a:t>Present in 3 samples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7033B0-497F-254E-99B3-604707F80F42}"/>
              </a:ext>
            </a:extLst>
          </p:cNvPr>
          <p:cNvGrpSpPr/>
          <p:nvPr/>
        </p:nvGrpSpPr>
        <p:grpSpPr>
          <a:xfrm>
            <a:off x="1867740" y="1111942"/>
            <a:ext cx="4718117" cy="5223545"/>
            <a:chOff x="1867740" y="1107029"/>
            <a:chExt cx="3174161" cy="5429029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DCFCD8B-402A-884F-915E-571D8B3244F6}"/>
                </a:ext>
              </a:extLst>
            </p:cNvPr>
            <p:cNvCxnSpPr>
              <a:cxnSpLocks/>
            </p:cNvCxnSpPr>
            <p:nvPr/>
          </p:nvCxnSpPr>
          <p:spPr>
            <a:xfrm>
              <a:off x="2434992" y="4991330"/>
              <a:ext cx="0" cy="1518820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5CD3A41-46F4-D641-9746-833204D23C7D}"/>
                </a:ext>
              </a:extLst>
            </p:cNvPr>
            <p:cNvCxnSpPr>
              <a:cxnSpLocks/>
            </p:cNvCxnSpPr>
            <p:nvPr/>
          </p:nvCxnSpPr>
          <p:spPr>
            <a:xfrm>
              <a:off x="3450992" y="4991330"/>
              <a:ext cx="0" cy="15447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9431AB6-69F2-734A-ADD3-B0BA71C81DE5}"/>
                </a:ext>
              </a:extLst>
            </p:cNvPr>
            <p:cNvCxnSpPr>
              <a:cxnSpLocks/>
            </p:cNvCxnSpPr>
            <p:nvPr/>
          </p:nvCxnSpPr>
          <p:spPr>
            <a:xfrm>
              <a:off x="4466992" y="4991330"/>
              <a:ext cx="0" cy="15066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C45D1-D32C-D94A-9828-DE4BD2D1F7AD}"/>
                </a:ext>
              </a:extLst>
            </p:cNvPr>
            <p:cNvSpPr/>
            <p:nvPr/>
          </p:nvSpPr>
          <p:spPr>
            <a:xfrm>
              <a:off x="2504326" y="2307535"/>
              <a:ext cx="1795521" cy="100809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S2, S3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3CA9E2-9AA4-C640-B979-817D81BF5F92}"/>
                </a:ext>
              </a:extLst>
            </p:cNvPr>
            <p:cNvSpPr/>
            <p:nvPr/>
          </p:nvSpPr>
          <p:spPr>
            <a:xfrm>
              <a:off x="1926992" y="3912603"/>
              <a:ext cx="1005779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42B423-53BE-3642-92BC-B8FA70CC14A2}"/>
                </a:ext>
              </a:extLst>
            </p:cNvPr>
            <p:cNvSpPr/>
            <p:nvPr/>
          </p:nvSpPr>
          <p:spPr>
            <a:xfrm>
              <a:off x="2953215" y="3918269"/>
              <a:ext cx="995557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S3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EDD227-D6E9-0242-AF7C-947324D8D651}"/>
                </a:ext>
              </a:extLst>
            </p:cNvPr>
            <p:cNvSpPr/>
            <p:nvPr/>
          </p:nvSpPr>
          <p:spPr>
            <a:xfrm>
              <a:off x="4105138" y="3913654"/>
              <a:ext cx="723713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S2, S3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775C60B-0D41-964A-81B3-401BC90AD549}"/>
                </a:ext>
              </a:extLst>
            </p:cNvPr>
            <p:cNvCxnSpPr>
              <a:cxnSpLocks/>
            </p:cNvCxnSpPr>
            <p:nvPr/>
          </p:nvCxnSpPr>
          <p:spPr>
            <a:xfrm>
              <a:off x="2942993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39C95B4-0A36-D44C-82F2-182E9C7812F8}"/>
                </a:ext>
              </a:extLst>
            </p:cNvPr>
            <p:cNvCxnSpPr>
              <a:cxnSpLocks/>
            </p:cNvCxnSpPr>
            <p:nvPr/>
          </p:nvCxnSpPr>
          <p:spPr>
            <a:xfrm>
              <a:off x="3958994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26D8D62-CC01-AF4A-B52D-9CD5D31A95B6}"/>
                </a:ext>
              </a:extLst>
            </p:cNvPr>
            <p:cNvSpPr/>
            <p:nvPr/>
          </p:nvSpPr>
          <p:spPr>
            <a:xfrm>
              <a:off x="1877963" y="5583736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BA6B89-3E1C-5848-A8D2-D51DA6551F9F}"/>
                </a:ext>
              </a:extLst>
            </p:cNvPr>
            <p:cNvSpPr/>
            <p:nvPr/>
          </p:nvSpPr>
          <p:spPr>
            <a:xfrm>
              <a:off x="2374709" y="5583736"/>
              <a:ext cx="63761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803D85-33B0-E246-975C-BFDBFF9B1AE1}"/>
                </a:ext>
              </a:extLst>
            </p:cNvPr>
            <p:cNvSpPr/>
            <p:nvPr/>
          </p:nvSpPr>
          <p:spPr>
            <a:xfrm>
              <a:off x="2875838" y="5589832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9349143-87D3-FA4D-8FF2-0BC25A512793}"/>
                </a:ext>
              </a:extLst>
            </p:cNvPr>
            <p:cNvSpPr/>
            <p:nvPr/>
          </p:nvSpPr>
          <p:spPr>
            <a:xfrm>
              <a:off x="3410009" y="5578080"/>
              <a:ext cx="58996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13AE7D7-7868-F749-82D7-1FA1C9668C10}"/>
                </a:ext>
              </a:extLst>
            </p:cNvPr>
            <p:cNvSpPr/>
            <p:nvPr/>
          </p:nvSpPr>
          <p:spPr>
            <a:xfrm>
              <a:off x="3930645" y="5578080"/>
              <a:ext cx="577325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ADBA082-26F8-4A4E-81C0-B6C6CE328E07}"/>
                </a:ext>
              </a:extLst>
            </p:cNvPr>
            <p:cNvSpPr/>
            <p:nvPr/>
          </p:nvSpPr>
          <p:spPr>
            <a:xfrm>
              <a:off x="4462473" y="5589832"/>
              <a:ext cx="577324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0BA5F8-AED6-3542-8CA9-5C875343F0D4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78076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FE85711-0910-E443-8073-0B33AEFB198F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3484703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A7CA24A-2504-5548-AFD8-8467A5CB5CE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4991330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86C4B80-50E6-254A-8488-E748448741B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6497958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4A8989A-0174-C74E-8592-EF8B1635BBB6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54065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0AD140F-D4B9-7B41-B80A-A6F0EAB39A4E}"/>
                </a:ext>
              </a:extLst>
            </p:cNvPr>
            <p:cNvCxnSpPr>
              <a:cxnSpLocks/>
            </p:cNvCxnSpPr>
            <p:nvPr/>
          </p:nvCxnSpPr>
          <p:spPr>
            <a:xfrm>
              <a:off x="5035277" y="1978076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8B48E62-C06B-D74B-8DA0-E36F3082F161}"/>
                </a:ext>
              </a:extLst>
            </p:cNvPr>
            <p:cNvGrpSpPr/>
            <p:nvPr/>
          </p:nvGrpSpPr>
          <p:grpSpPr>
            <a:xfrm>
              <a:off x="3163222" y="1107029"/>
              <a:ext cx="493160" cy="701973"/>
              <a:chOff x="3027163" y="1413347"/>
              <a:chExt cx="493160" cy="701973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33A601A-939B-A640-B3AB-8DFD5351AECE}"/>
                  </a:ext>
                </a:extLst>
              </p:cNvPr>
              <p:cNvSpPr/>
              <p:nvPr/>
            </p:nvSpPr>
            <p:spPr>
              <a:xfrm>
                <a:off x="3027163" y="1413347"/>
                <a:ext cx="493160" cy="70197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54F7861-741F-164D-BE25-7A2CA10C86DB}"/>
                  </a:ext>
                </a:extLst>
              </p:cNvPr>
              <p:cNvSpPr txBox="1"/>
              <p:nvPr/>
            </p:nvSpPr>
            <p:spPr>
              <a:xfrm>
                <a:off x="3063318" y="1592224"/>
                <a:ext cx="420849" cy="3838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Root</a:t>
                </a:r>
              </a:p>
            </p:txBody>
          </p:sp>
        </p:grp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552A0E44-05CB-9A44-B0D7-A8945FFD6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573" y="2222138"/>
            <a:ext cx="3819709" cy="308337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262BE80E-0141-5C44-B193-85830809B054}"/>
              </a:ext>
            </a:extLst>
          </p:cNvPr>
          <p:cNvSpPr/>
          <p:nvPr/>
        </p:nvSpPr>
        <p:spPr>
          <a:xfrm>
            <a:off x="8665632" y="5555680"/>
            <a:ext cx="17713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Present in sample if </a:t>
            </a:r>
            <a:r>
              <a:rPr lang="en-US" sz="1600" dirty="0" err="1"/>
              <a:t>ω</a:t>
            </a:r>
            <a:r>
              <a:rPr lang="en-US" sz="1600" dirty="0"/>
              <a:t> &gt; 0.01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54186FC-D0FA-6A48-B8AD-0C0BDB98E04D}"/>
              </a:ext>
            </a:extLst>
          </p:cNvPr>
          <p:cNvSpPr/>
          <p:nvPr/>
        </p:nvSpPr>
        <p:spPr>
          <a:xfrm>
            <a:off x="9487078" y="1673569"/>
            <a:ext cx="3978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05143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6D00-2FA3-4549-9572-4AF2402B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3714"/>
          </a:xfrm>
        </p:spPr>
        <p:txBody>
          <a:bodyPr>
            <a:normAutofit/>
          </a:bodyPr>
          <a:lstStyle/>
          <a:p>
            <a:r>
              <a:rPr lang="en-US" sz="2800" dirty="0"/>
              <a:t>Crude tree structure based on sample presence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5AA8EF-940C-E54A-835E-C5D1DAF6F337}"/>
              </a:ext>
            </a:extLst>
          </p:cNvPr>
          <p:cNvSpPr txBox="1"/>
          <p:nvPr/>
        </p:nvSpPr>
        <p:spPr>
          <a:xfrm>
            <a:off x="185052" y="3763828"/>
            <a:ext cx="147466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2: </a:t>
            </a:r>
          </a:p>
          <a:p>
            <a:r>
              <a:rPr lang="en-US" dirty="0"/>
              <a:t>Present in 2 samples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1206822-0FC9-C34F-AA11-7F8CFC90E28D}"/>
              </a:ext>
            </a:extLst>
          </p:cNvPr>
          <p:cNvSpPr txBox="1"/>
          <p:nvPr/>
        </p:nvSpPr>
        <p:spPr>
          <a:xfrm>
            <a:off x="185053" y="5232962"/>
            <a:ext cx="1473632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Level 1:</a:t>
            </a:r>
          </a:p>
          <a:p>
            <a:r>
              <a:rPr lang="en-US" dirty="0"/>
              <a:t>Present in 1 sample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A69A02-1705-0044-A6A4-35898BFB4E32}"/>
              </a:ext>
            </a:extLst>
          </p:cNvPr>
          <p:cNvSpPr txBox="1"/>
          <p:nvPr/>
        </p:nvSpPr>
        <p:spPr>
          <a:xfrm>
            <a:off x="173613" y="2166459"/>
            <a:ext cx="1473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3: </a:t>
            </a:r>
          </a:p>
          <a:p>
            <a:r>
              <a:rPr lang="en-US" dirty="0"/>
              <a:t>Present in 3 samples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7033B0-497F-254E-99B3-604707F80F42}"/>
              </a:ext>
            </a:extLst>
          </p:cNvPr>
          <p:cNvGrpSpPr/>
          <p:nvPr/>
        </p:nvGrpSpPr>
        <p:grpSpPr>
          <a:xfrm>
            <a:off x="1867740" y="1111942"/>
            <a:ext cx="4718117" cy="5223545"/>
            <a:chOff x="1867740" y="1107029"/>
            <a:chExt cx="3174161" cy="5429029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DCFCD8B-402A-884F-915E-571D8B3244F6}"/>
                </a:ext>
              </a:extLst>
            </p:cNvPr>
            <p:cNvCxnSpPr>
              <a:cxnSpLocks/>
            </p:cNvCxnSpPr>
            <p:nvPr/>
          </p:nvCxnSpPr>
          <p:spPr>
            <a:xfrm>
              <a:off x="2434992" y="4991330"/>
              <a:ext cx="0" cy="1518820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5CD3A41-46F4-D641-9746-833204D23C7D}"/>
                </a:ext>
              </a:extLst>
            </p:cNvPr>
            <p:cNvCxnSpPr>
              <a:cxnSpLocks/>
            </p:cNvCxnSpPr>
            <p:nvPr/>
          </p:nvCxnSpPr>
          <p:spPr>
            <a:xfrm>
              <a:off x="3450992" y="4991330"/>
              <a:ext cx="0" cy="15447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9431AB6-69F2-734A-ADD3-B0BA71C81DE5}"/>
                </a:ext>
              </a:extLst>
            </p:cNvPr>
            <p:cNvCxnSpPr>
              <a:cxnSpLocks/>
            </p:cNvCxnSpPr>
            <p:nvPr/>
          </p:nvCxnSpPr>
          <p:spPr>
            <a:xfrm>
              <a:off x="4466992" y="4991330"/>
              <a:ext cx="0" cy="1506628"/>
            </a:xfrm>
            <a:prstGeom prst="line">
              <a:avLst/>
            </a:prstGeom>
            <a:ln>
              <a:solidFill>
                <a:schemeClr val="accent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C45D1-D32C-D94A-9828-DE4BD2D1F7AD}"/>
                </a:ext>
              </a:extLst>
            </p:cNvPr>
            <p:cNvSpPr/>
            <p:nvPr/>
          </p:nvSpPr>
          <p:spPr>
            <a:xfrm>
              <a:off x="2504326" y="2307535"/>
              <a:ext cx="1795521" cy="100809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S2, S3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63CA9E2-9AA4-C640-B979-817D81BF5F92}"/>
                </a:ext>
              </a:extLst>
            </p:cNvPr>
            <p:cNvSpPr/>
            <p:nvPr/>
          </p:nvSpPr>
          <p:spPr>
            <a:xfrm>
              <a:off x="1926992" y="3912603"/>
              <a:ext cx="1005779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A42B423-53BE-3642-92BC-B8FA70CC14A2}"/>
                </a:ext>
              </a:extLst>
            </p:cNvPr>
            <p:cNvSpPr/>
            <p:nvPr/>
          </p:nvSpPr>
          <p:spPr>
            <a:xfrm>
              <a:off x="2953215" y="3918269"/>
              <a:ext cx="995557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S1, S3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EDD227-D6E9-0242-AF7C-947324D8D651}"/>
                </a:ext>
              </a:extLst>
            </p:cNvPr>
            <p:cNvSpPr/>
            <p:nvPr/>
          </p:nvSpPr>
          <p:spPr>
            <a:xfrm>
              <a:off x="4105138" y="3913654"/>
              <a:ext cx="723713" cy="723713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S2, S3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775C60B-0D41-964A-81B3-401BC90AD549}"/>
                </a:ext>
              </a:extLst>
            </p:cNvPr>
            <p:cNvCxnSpPr>
              <a:cxnSpLocks/>
            </p:cNvCxnSpPr>
            <p:nvPr/>
          </p:nvCxnSpPr>
          <p:spPr>
            <a:xfrm>
              <a:off x="2942993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39C95B4-0A36-D44C-82F2-182E9C7812F8}"/>
                </a:ext>
              </a:extLst>
            </p:cNvPr>
            <p:cNvCxnSpPr>
              <a:cxnSpLocks/>
            </p:cNvCxnSpPr>
            <p:nvPr/>
          </p:nvCxnSpPr>
          <p:spPr>
            <a:xfrm>
              <a:off x="3958994" y="3484703"/>
              <a:ext cx="0" cy="301325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26D8D62-CC01-AF4A-B52D-9CD5D31A95B6}"/>
                </a:ext>
              </a:extLst>
            </p:cNvPr>
            <p:cNvSpPr/>
            <p:nvPr/>
          </p:nvSpPr>
          <p:spPr>
            <a:xfrm>
              <a:off x="1877963" y="5583736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BA6B89-3E1C-5848-A8D2-D51DA6551F9F}"/>
                </a:ext>
              </a:extLst>
            </p:cNvPr>
            <p:cNvSpPr/>
            <p:nvPr/>
          </p:nvSpPr>
          <p:spPr>
            <a:xfrm>
              <a:off x="2374709" y="5583736"/>
              <a:ext cx="63761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803D85-33B0-E246-975C-BFDBFF9B1AE1}"/>
                </a:ext>
              </a:extLst>
            </p:cNvPr>
            <p:cNvSpPr/>
            <p:nvPr/>
          </p:nvSpPr>
          <p:spPr>
            <a:xfrm>
              <a:off x="2875838" y="5589832"/>
              <a:ext cx="616141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S1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9349143-87D3-FA4D-8FF2-0BC25A512793}"/>
                </a:ext>
              </a:extLst>
            </p:cNvPr>
            <p:cNvSpPr/>
            <p:nvPr/>
          </p:nvSpPr>
          <p:spPr>
            <a:xfrm>
              <a:off x="3410009" y="5578080"/>
              <a:ext cx="589966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13AE7D7-7868-F749-82D7-1FA1C9668C10}"/>
                </a:ext>
              </a:extLst>
            </p:cNvPr>
            <p:cNvSpPr/>
            <p:nvPr/>
          </p:nvSpPr>
          <p:spPr>
            <a:xfrm>
              <a:off x="3930645" y="5578080"/>
              <a:ext cx="577325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S2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ADBA082-26F8-4A4E-81C0-B6C6CE328E07}"/>
                </a:ext>
              </a:extLst>
            </p:cNvPr>
            <p:cNvSpPr/>
            <p:nvPr/>
          </p:nvSpPr>
          <p:spPr>
            <a:xfrm>
              <a:off x="4462473" y="5589832"/>
              <a:ext cx="577324" cy="369332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S3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0BA5F8-AED6-3542-8CA9-5C875343F0D4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78076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FE85711-0910-E443-8073-0B33AEFB198F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3484703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A7CA24A-2504-5548-AFD8-8467A5CB5CE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4991330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86C4B80-50E6-254A-8488-E748448741BA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6497958"/>
              <a:ext cx="3174161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4A8989A-0174-C74E-8592-EF8B1635BBB6}"/>
                </a:ext>
              </a:extLst>
            </p:cNvPr>
            <p:cNvCxnSpPr>
              <a:cxnSpLocks/>
            </p:cNvCxnSpPr>
            <p:nvPr/>
          </p:nvCxnSpPr>
          <p:spPr>
            <a:xfrm>
              <a:off x="1867740" y="1954065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0AD140F-D4B9-7B41-B80A-A6F0EAB39A4E}"/>
                </a:ext>
              </a:extLst>
            </p:cNvPr>
            <p:cNvCxnSpPr>
              <a:cxnSpLocks/>
            </p:cNvCxnSpPr>
            <p:nvPr/>
          </p:nvCxnSpPr>
          <p:spPr>
            <a:xfrm>
              <a:off x="5035277" y="1978076"/>
              <a:ext cx="0" cy="4556085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8B48E62-C06B-D74B-8DA0-E36F3082F161}"/>
                </a:ext>
              </a:extLst>
            </p:cNvPr>
            <p:cNvGrpSpPr/>
            <p:nvPr/>
          </p:nvGrpSpPr>
          <p:grpSpPr>
            <a:xfrm>
              <a:off x="3163222" y="1107029"/>
              <a:ext cx="493160" cy="701973"/>
              <a:chOff x="3027163" y="1413347"/>
              <a:chExt cx="493160" cy="701973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33A601A-939B-A640-B3AB-8DFD5351AECE}"/>
                  </a:ext>
                </a:extLst>
              </p:cNvPr>
              <p:cNvSpPr/>
              <p:nvPr/>
            </p:nvSpPr>
            <p:spPr>
              <a:xfrm>
                <a:off x="3027163" y="1413347"/>
                <a:ext cx="493160" cy="701973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354F7861-741F-164D-BE25-7A2CA10C86DB}"/>
                  </a:ext>
                </a:extLst>
              </p:cNvPr>
              <p:cNvSpPr txBox="1"/>
              <p:nvPr/>
            </p:nvSpPr>
            <p:spPr>
              <a:xfrm>
                <a:off x="3063318" y="1592224"/>
                <a:ext cx="420849" cy="3838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Root</a:t>
                </a:r>
              </a:p>
            </p:txBody>
          </p:sp>
        </p:grp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9530E59-EEE9-B44F-B783-7DE8F0246544}"/>
              </a:ext>
            </a:extLst>
          </p:cNvPr>
          <p:cNvCxnSpPr/>
          <p:nvPr/>
        </p:nvCxnSpPr>
        <p:spPr>
          <a:xfrm>
            <a:off x="4976209" y="3429000"/>
            <a:ext cx="1599802" cy="288155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3D8F5DA-E65A-1747-B916-2D7AB56F0D62}"/>
              </a:ext>
            </a:extLst>
          </p:cNvPr>
          <p:cNvCxnSpPr>
            <a:cxnSpLocks/>
          </p:cNvCxnSpPr>
          <p:nvPr/>
        </p:nvCxnSpPr>
        <p:spPr>
          <a:xfrm flipH="1">
            <a:off x="4991379" y="3399623"/>
            <a:ext cx="1562314" cy="28992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E444F3C1-9D25-6D4A-9E45-17FF5F21C0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573" y="2222138"/>
            <a:ext cx="3819709" cy="3083379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5EDC8701-366F-B647-A983-6B0D86B0FF36}"/>
              </a:ext>
            </a:extLst>
          </p:cNvPr>
          <p:cNvSpPr/>
          <p:nvPr/>
        </p:nvSpPr>
        <p:spPr>
          <a:xfrm>
            <a:off x="8665632" y="5555680"/>
            <a:ext cx="17713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Present in sample if </a:t>
            </a:r>
            <a:r>
              <a:rPr lang="en-US" sz="1600" dirty="0" err="1"/>
              <a:t>ω</a:t>
            </a:r>
            <a:r>
              <a:rPr lang="en-US" sz="1600" dirty="0"/>
              <a:t> &gt; 0.01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418C1D6-52D7-CA40-9329-29854E9D2AFB}"/>
              </a:ext>
            </a:extLst>
          </p:cNvPr>
          <p:cNvSpPr/>
          <p:nvPr/>
        </p:nvSpPr>
        <p:spPr>
          <a:xfrm>
            <a:off x="9487078" y="1673569"/>
            <a:ext cx="3978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189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8CD8D39B-71E6-6243-B853-F9DD0AFDB5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936009"/>
              </p:ext>
            </p:extLst>
          </p:nvPr>
        </p:nvGraphicFramePr>
        <p:xfrm>
          <a:off x="5326912" y="1414130"/>
          <a:ext cx="6629777" cy="5312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707">
                  <a:extLst>
                    <a:ext uri="{9D8B030D-6E8A-4147-A177-3AD203B41FA5}">
                      <a16:colId xmlns:a16="http://schemas.microsoft.com/office/drawing/2014/main" val="3382499790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4047312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020499543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76329656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674329282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35177305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10465924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8521266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52940129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403282233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49262565"/>
                    </a:ext>
                  </a:extLst>
                </a:gridCol>
              </a:tblGrid>
              <a:tr h="425913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2947557"/>
                  </a:ext>
                </a:extLst>
              </a:tr>
              <a:tr h="62742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Root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476084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574307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857920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70399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950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2668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2693935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7902878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35878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336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9722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9E4E781D-F4C7-CA40-83EB-AC6430CAF2A3}"/>
              </a:ext>
            </a:extLst>
          </p:cNvPr>
          <p:cNvSpPr txBox="1"/>
          <p:nvPr/>
        </p:nvSpPr>
        <p:spPr>
          <a:xfrm>
            <a:off x="8641800" y="953017"/>
            <a:ext cx="451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AD12A76-676A-0347-8582-1860C3E84F8A}"/>
              </a:ext>
            </a:extLst>
          </p:cNvPr>
          <p:cNvSpPr txBox="1"/>
          <p:nvPr/>
        </p:nvSpPr>
        <p:spPr>
          <a:xfrm rot="16200000">
            <a:off x="4805712" y="4022648"/>
            <a:ext cx="6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190962-8556-F642-8A98-F26C02C80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2" y="1137683"/>
            <a:ext cx="2595853" cy="31727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DE4CB9-AABC-B646-82DC-F6627BC3B024}"/>
              </a:ext>
            </a:extLst>
          </p:cNvPr>
          <p:cNvSpPr txBox="1"/>
          <p:nvPr/>
        </p:nvSpPr>
        <p:spPr>
          <a:xfrm>
            <a:off x="235311" y="4972274"/>
            <a:ext cx="4957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Restraints: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Can’t go to self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restraints if present in same set of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Restraint if # of </a:t>
            </a:r>
            <a:r>
              <a:rPr lang="en-US" dirty="0" err="1"/>
              <a:t>from.samples</a:t>
            </a:r>
            <a:r>
              <a:rPr lang="en-US" dirty="0"/>
              <a:t> &lt; # of </a:t>
            </a:r>
            <a:r>
              <a:rPr lang="en-US" dirty="0" err="1"/>
              <a:t>to.samples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Restraint if </a:t>
            </a:r>
            <a:r>
              <a:rPr lang="en-US" dirty="0" err="1"/>
              <a:t>to.samples</a:t>
            </a:r>
            <a:r>
              <a:rPr lang="en-US" dirty="0"/>
              <a:t> is not subset of </a:t>
            </a:r>
            <a:r>
              <a:rPr lang="en-US" dirty="0" err="1"/>
              <a:t>from.samples</a:t>
            </a: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1548A45-85C7-1140-B1C9-B8E1EB36CF38}"/>
              </a:ext>
            </a:extLst>
          </p:cNvPr>
          <p:cNvSpPr txBox="1">
            <a:spLocks/>
          </p:cNvSpPr>
          <p:nvPr/>
        </p:nvSpPr>
        <p:spPr>
          <a:xfrm>
            <a:off x="838200" y="343860"/>
            <a:ext cx="10515600" cy="5173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Adjacency matrix – construct base with restraints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04A44DF-8413-3A45-B637-825A56D54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3204" y="1712838"/>
            <a:ext cx="2344672" cy="189268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50D056F-F564-C84A-94BE-13BE2F2F7E4F}"/>
              </a:ext>
            </a:extLst>
          </p:cNvPr>
          <p:cNvSpPr/>
          <p:nvPr/>
        </p:nvSpPr>
        <p:spPr>
          <a:xfrm>
            <a:off x="2895291" y="3704124"/>
            <a:ext cx="17713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Present in sample if </a:t>
            </a:r>
            <a:r>
              <a:rPr lang="en-US" sz="1600" dirty="0" err="1"/>
              <a:t>ω</a:t>
            </a:r>
            <a:r>
              <a:rPr lang="en-US" sz="1600" dirty="0"/>
              <a:t> &gt; 0.01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4E5C53-860A-F742-A553-5D39105793B3}"/>
              </a:ext>
            </a:extLst>
          </p:cNvPr>
          <p:cNvSpPr/>
          <p:nvPr/>
        </p:nvSpPr>
        <p:spPr>
          <a:xfrm>
            <a:off x="3803090" y="1280106"/>
            <a:ext cx="3978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ω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8154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860"/>
            <a:ext cx="10515600" cy="517377"/>
          </a:xfrm>
        </p:spPr>
        <p:txBody>
          <a:bodyPr>
            <a:noAutofit/>
          </a:bodyPr>
          <a:lstStyle/>
          <a:p>
            <a:r>
              <a:rPr lang="en-US" sz="2800" dirty="0"/>
              <a:t>Adjacency matrix – construct base with restraints</a:t>
            </a:r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8CD8D39B-71E6-6243-B853-F9DD0AFDB5D5}"/>
              </a:ext>
            </a:extLst>
          </p:cNvPr>
          <p:cNvGraphicFramePr>
            <a:graphicFrameLocks noGrp="1"/>
          </p:cNvGraphicFramePr>
          <p:nvPr/>
        </p:nvGraphicFramePr>
        <p:xfrm>
          <a:off x="5326912" y="1414130"/>
          <a:ext cx="6629777" cy="5312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2707">
                  <a:extLst>
                    <a:ext uri="{9D8B030D-6E8A-4147-A177-3AD203B41FA5}">
                      <a16:colId xmlns:a16="http://schemas.microsoft.com/office/drawing/2014/main" val="3382499790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4047312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020499543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76329656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674329282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835177305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210465924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85212664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3152940129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4032822331"/>
                    </a:ext>
                  </a:extLst>
                </a:gridCol>
                <a:gridCol w="602707">
                  <a:extLst>
                    <a:ext uri="{9D8B030D-6E8A-4147-A177-3AD203B41FA5}">
                      <a16:colId xmlns:a16="http://schemas.microsoft.com/office/drawing/2014/main" val="149262565"/>
                    </a:ext>
                  </a:extLst>
                </a:gridCol>
              </a:tblGrid>
              <a:tr h="425913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2947557"/>
                  </a:ext>
                </a:extLst>
              </a:tr>
              <a:tr h="62742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Root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476084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574307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857920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70399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60950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266844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2693935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7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7902878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35878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9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336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-</a:t>
                      </a:r>
                    </a:p>
                  </a:txBody>
                  <a:tcPr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97224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9E4E781D-F4C7-CA40-83EB-AC6430CAF2A3}"/>
              </a:ext>
            </a:extLst>
          </p:cNvPr>
          <p:cNvSpPr txBox="1"/>
          <p:nvPr/>
        </p:nvSpPr>
        <p:spPr>
          <a:xfrm>
            <a:off x="8641800" y="953017"/>
            <a:ext cx="451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AD12A76-676A-0347-8582-1860C3E84F8A}"/>
              </a:ext>
            </a:extLst>
          </p:cNvPr>
          <p:cNvSpPr txBox="1"/>
          <p:nvPr/>
        </p:nvSpPr>
        <p:spPr>
          <a:xfrm rot="16200000">
            <a:off x="4805712" y="4022648"/>
            <a:ext cx="673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03E93-F6CD-8B4B-8917-3D444C8D6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83571"/>
            <a:ext cx="4815508" cy="244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20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9FC7-B83C-6D45-9658-A1E39C6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3860"/>
            <a:ext cx="10515600" cy="517377"/>
          </a:xfrm>
        </p:spPr>
        <p:txBody>
          <a:bodyPr>
            <a:noAutofit/>
          </a:bodyPr>
          <a:lstStyle/>
          <a:p>
            <a:r>
              <a:rPr lang="en-US" sz="2800" dirty="0"/>
              <a:t>Adjacency matrix – initialize random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403E93-F6CD-8B4B-8917-3D444C8D6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50780"/>
            <a:ext cx="4815508" cy="2447486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C4D56FC-1804-A444-B7D9-19DF3801B733}"/>
              </a:ext>
            </a:extLst>
          </p:cNvPr>
          <p:cNvCxnSpPr>
            <a:cxnSpLocks/>
          </p:cNvCxnSpPr>
          <p:nvPr/>
        </p:nvCxnSpPr>
        <p:spPr>
          <a:xfrm>
            <a:off x="5268410" y="4187429"/>
            <a:ext cx="144683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6C1F4B2-4C6E-5249-9CD3-D0649501204F}"/>
              </a:ext>
            </a:extLst>
          </p:cNvPr>
          <p:cNvSpPr txBox="1"/>
          <p:nvPr/>
        </p:nvSpPr>
        <p:spPr>
          <a:xfrm>
            <a:off x="942370" y="1459734"/>
            <a:ext cx="68705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Randomly assign 1 to a possible position in each column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First row (root) must have at least one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D1BD35-30AD-954A-9387-FA35679DA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510" y="2950779"/>
            <a:ext cx="4994192" cy="244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546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4013</TotalTime>
  <Words>1001</Words>
  <Application>Microsoft Macintosh PowerPoint</Application>
  <PresentationFormat>Widescreen</PresentationFormat>
  <Paragraphs>496</Paragraphs>
  <Slides>19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 Theme</vt:lpstr>
      <vt:lpstr>Scheme for constructing clone trees</vt:lpstr>
      <vt:lpstr>Simulated data: 100 variants total, 10 per cluster</vt:lpstr>
      <vt:lpstr>Clustering first – z results</vt:lpstr>
      <vt:lpstr>Crude tree structure based on sample presence </vt:lpstr>
      <vt:lpstr>Crude tree structure based on sample presence </vt:lpstr>
      <vt:lpstr>Crude tree structure based on sample presence </vt:lpstr>
      <vt:lpstr>PowerPoint Presentation</vt:lpstr>
      <vt:lpstr>Adjacency matrix – construct base with restraints</vt:lpstr>
      <vt:lpstr>Adjacency matrix – initialize random values</vt:lpstr>
      <vt:lpstr>Adjacency matrix – mutate</vt:lpstr>
      <vt:lpstr>Tree scoring</vt:lpstr>
      <vt:lpstr>Scoring function is not great…</vt:lpstr>
      <vt:lpstr>Tree scoring in SCHISM</vt:lpstr>
      <vt:lpstr>Topology Cost is the sum of lineage precedence violations across all ancestor-descendant pairs in a tree</vt:lpstr>
      <vt:lpstr>Mass Cost is the total magnitude of violations of the lineage divergence rule</vt:lpstr>
      <vt:lpstr>Score chain using SCHISM scoring function </vt:lpstr>
      <vt:lpstr>PowerPoint Presentation</vt:lpstr>
      <vt:lpstr>PowerPoint Presentation</vt:lpstr>
      <vt:lpstr>Adjacency matrix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Lily Zheng</dc:creator>
  <cp:lastModifiedBy>Lily Zheng</cp:lastModifiedBy>
  <cp:revision>53</cp:revision>
  <dcterms:created xsi:type="dcterms:W3CDTF">2020-01-14T19:39:00Z</dcterms:created>
  <dcterms:modified xsi:type="dcterms:W3CDTF">2020-02-06T04:51:12Z</dcterms:modified>
</cp:coreProperties>
</file>

<file path=docProps/thumbnail.jpeg>
</file>